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</p:sldIdLst>
  <p:sldSz cx="9144000" cy="5143500" type="screen16x9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-3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587" cy="49617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915" y="1"/>
            <a:ext cx="2946674" cy="49617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6F923-6B97-41BF-8FE2-DB2E45910C7A}" type="datetimeFigureOut">
              <a:rPr lang="en-GB" smtClean="0"/>
              <a:pPr/>
              <a:t>20/03/2014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29"/>
            <a:ext cx="2945587" cy="4961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915" y="9429729"/>
            <a:ext cx="2946674" cy="4961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29AE-4C20-4D35-8B8B-80FF61AE6A7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95633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3/20/2014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3/20/2014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5143499"/>
          </a:xfrm>
          <a:custGeom>
            <a:avLst/>
            <a:gdLst/>
            <a:ahLst/>
            <a:cxnLst/>
            <a:rect l="l" t="t" r="r" b="b"/>
            <a:pathLst>
              <a:path w="9143999" h="5143499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57200" y="0"/>
            <a:ext cx="8229599" cy="578700"/>
          </a:xfrm>
          <a:custGeom>
            <a:avLst/>
            <a:gdLst/>
            <a:ahLst/>
            <a:cxnLst/>
            <a:rect l="l" t="t" r="r" b="b"/>
            <a:pathLst>
              <a:path w="8229599" h="578700">
                <a:moveTo>
                  <a:pt x="0" y="0"/>
                </a:moveTo>
                <a:lnTo>
                  <a:pt x="8229599" y="0"/>
                </a:lnTo>
                <a:lnTo>
                  <a:pt x="8229599" y="578700"/>
                </a:lnTo>
                <a:lnTo>
                  <a:pt x="0" y="578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3/20/2014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5143499"/>
          </a:xfrm>
          <a:custGeom>
            <a:avLst/>
            <a:gdLst/>
            <a:ahLst/>
            <a:cxnLst/>
            <a:rect l="l" t="t" r="r" b="b"/>
            <a:pathLst>
              <a:path w="9143999" h="5143499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57200" y="205978"/>
            <a:ext cx="8229599" cy="857399"/>
          </a:xfrm>
          <a:custGeom>
            <a:avLst/>
            <a:gdLst/>
            <a:ahLst/>
            <a:cxnLst/>
            <a:rect l="l" t="t" r="r" b="b"/>
            <a:pathLst>
              <a:path w="8229599" h="857399">
                <a:moveTo>
                  <a:pt x="0" y="0"/>
                </a:moveTo>
                <a:lnTo>
                  <a:pt x="8229599" y="0"/>
                </a:lnTo>
                <a:lnTo>
                  <a:pt x="8229599" y="857399"/>
                </a:lnTo>
                <a:lnTo>
                  <a:pt x="0" y="8573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3/20/2014</a:t>
            </a:fld>
            <a:endParaRPr lang="en-US" smtClean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3/20/2014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5143499"/>
          </a:xfrm>
          <a:custGeom>
            <a:avLst/>
            <a:gdLst/>
            <a:ahLst/>
            <a:cxnLst/>
            <a:rect l="l" t="t" r="r" b="b"/>
            <a:pathLst>
              <a:path w="9143999" h="5143499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225" y="-58263"/>
            <a:ext cx="8083550" cy="10214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98984" y="1678217"/>
            <a:ext cx="5546030" cy="120853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3/20/2014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atemycourse.co.uk/about" TargetMode="External"/><Relationship Id="rId3" Type="http://schemas.openxmlformats.org/officeDocument/2006/relationships/hyperlink" Target="http://www.ratemycourse.co.uk/rated_courses/top" TargetMode="External"/><Relationship Id="rId7" Type="http://schemas.openxmlformats.org/officeDocument/2006/relationships/hyperlink" Target="http://www.ratemycourse.co.uk/rated_courses/course/COURSE_NAME/rate" TargetMode="External"/><Relationship Id="rId2" Type="http://schemas.openxmlformats.org/officeDocument/2006/relationships/hyperlink" Target="http://www.ratemycou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atemycourse.co.uk/rated_courses/course/COURSE_NAME/" TargetMode="External"/><Relationship Id="rId5" Type="http://schemas.openxmlformats.org/officeDocument/2006/relationships/hyperlink" Target="http://www.ratemycourse.co.uk/rated_courses/recent" TargetMode="External"/><Relationship Id="rId4" Type="http://schemas.openxmlformats.org/officeDocument/2006/relationships/hyperlink" Target="http://www.ratemycourse.co.uk/rated_courses/worst" TargetMode="External"/><Relationship Id="rId9" Type="http://schemas.openxmlformats.org/officeDocument/2006/relationships/hyperlink" Target="http://www.ratemycourse.co.uk/contac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722784" y="1697419"/>
            <a:ext cx="5546030" cy="1208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800" b="1" spc="-35" dirty="0" smtClean="0">
                <a:latin typeface="Arial"/>
                <a:cs typeface="Arial"/>
              </a:rPr>
              <a:t>RATE</a:t>
            </a:r>
            <a:r>
              <a:rPr sz="4800" b="1" spc="-5" dirty="0" smtClean="0">
                <a:latin typeface="Arial"/>
                <a:cs typeface="Arial"/>
              </a:rPr>
              <a:t> </a:t>
            </a:r>
            <a:r>
              <a:rPr sz="4800" b="1" spc="-40" dirty="0" smtClean="0">
                <a:latin typeface="Arial"/>
                <a:cs typeface="Arial"/>
              </a:rPr>
              <a:t>MY</a:t>
            </a:r>
            <a:r>
              <a:rPr sz="4800" b="1" spc="-5" dirty="0" smtClean="0">
                <a:latin typeface="Arial"/>
                <a:cs typeface="Arial"/>
              </a:rPr>
              <a:t> </a:t>
            </a:r>
            <a:r>
              <a:rPr sz="4800" b="1" spc="-35" dirty="0" smtClean="0">
                <a:latin typeface="Arial"/>
                <a:cs typeface="Arial"/>
              </a:rPr>
              <a:t>COURSE</a:t>
            </a:r>
            <a:endParaRPr sz="4800" dirty="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85"/>
              </a:spcBef>
            </a:pPr>
            <a:r>
              <a:rPr sz="3000" b="1" spc="-20" dirty="0" smtClean="0">
                <a:latin typeface="Arial"/>
                <a:cs typeface="Arial"/>
              </a:rPr>
              <a:t>Colossus</a:t>
            </a:r>
            <a:r>
              <a:rPr sz="3000" b="1" spc="-5" dirty="0" smtClean="0">
                <a:latin typeface="Arial"/>
                <a:cs typeface="Arial"/>
              </a:rPr>
              <a:t> </a:t>
            </a:r>
            <a:r>
              <a:rPr sz="3000" b="1" spc="-15" dirty="0" smtClean="0">
                <a:latin typeface="Arial"/>
                <a:cs typeface="Arial"/>
              </a:rPr>
              <a:t>4.0</a:t>
            </a:r>
            <a:r>
              <a:rPr sz="3000" b="1" spc="-5" dirty="0" smtClean="0">
                <a:latin typeface="Arial"/>
                <a:cs typeface="Arial"/>
              </a:rPr>
              <a:t> </a:t>
            </a:r>
            <a:r>
              <a:rPr sz="3000" b="1" spc="-20" dirty="0" smtClean="0">
                <a:latin typeface="Arial"/>
                <a:cs typeface="Arial"/>
              </a:rPr>
              <a:t>Team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475" y="3407414"/>
            <a:ext cx="7491730" cy="6438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666666"/>
                </a:solidFill>
                <a:latin typeface="Arial"/>
                <a:cs typeface="Arial"/>
              </a:rPr>
              <a:t>Goal</a:t>
            </a:r>
            <a:r>
              <a:rPr sz="1400" b="1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666666"/>
                </a:solidFill>
                <a:latin typeface="Arial"/>
                <a:cs typeface="Arial"/>
              </a:rPr>
              <a:t>of</a:t>
            </a:r>
            <a:r>
              <a:rPr sz="1400" b="1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400" b="1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666666"/>
                </a:solidFill>
                <a:latin typeface="Arial"/>
                <a:cs typeface="Arial"/>
              </a:rPr>
              <a:t>application:</a:t>
            </a:r>
            <a:endParaRPr sz="1400">
              <a:latin typeface="Arial"/>
              <a:cs typeface="Arial"/>
            </a:endParaRPr>
          </a:p>
          <a:p>
            <a:pPr marL="12700" marR="12700">
              <a:lnSpc>
                <a:spcPts val="1650"/>
              </a:lnSpc>
              <a:spcBef>
                <a:spcPts val="50"/>
              </a:spcBef>
            </a:pP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Create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site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to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let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students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666666"/>
                </a:solidFill>
                <a:latin typeface="Arial"/>
                <a:cs typeface="Arial"/>
              </a:rPr>
              <a:t>provide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ratings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post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comments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666666"/>
                </a:solidFill>
                <a:latin typeface="Arial"/>
                <a:cs typeface="Arial"/>
              </a:rPr>
              <a:t>on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666666"/>
                </a:solidFill>
                <a:latin typeface="Arial"/>
                <a:cs typeface="Arial"/>
              </a:rPr>
              <a:t>courses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that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they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attend at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their</a:t>
            </a:r>
            <a:r>
              <a:rPr sz="14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666666"/>
                </a:solidFill>
                <a:latin typeface="Arial"/>
                <a:cs typeface="Arial"/>
              </a:rPr>
              <a:t>University.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9202"/>
            <a:ext cx="9143999" cy="1301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203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 smtClean="0">
                <a:latin typeface="Arial"/>
                <a:cs typeface="Arial"/>
              </a:rPr>
              <a:t>User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5" dirty="0" smtClean="0">
                <a:latin typeface="Arial"/>
                <a:cs typeface="Arial"/>
              </a:rPr>
              <a:t>Personas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15" dirty="0" smtClean="0">
                <a:latin typeface="Arial"/>
                <a:cs typeface="Arial"/>
              </a:rPr>
              <a:t>(2/2)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5575" y="1092039"/>
            <a:ext cx="333528" cy="0"/>
          </a:xfrm>
          <a:custGeom>
            <a:avLst/>
            <a:gdLst/>
            <a:ahLst/>
            <a:cxnLst/>
            <a:rect l="l" t="t" r="r" b="b"/>
            <a:pathLst>
              <a:path w="333528">
                <a:moveTo>
                  <a:pt x="0" y="0"/>
                </a:moveTo>
                <a:lnTo>
                  <a:pt x="333528" y="0"/>
                </a:lnTo>
              </a:path>
            </a:pathLst>
          </a:custGeom>
          <a:ln w="102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5575" y="1282539"/>
            <a:ext cx="737062" cy="0"/>
          </a:xfrm>
          <a:custGeom>
            <a:avLst/>
            <a:gdLst/>
            <a:ahLst/>
            <a:cxnLst/>
            <a:rect l="l" t="t" r="r" b="b"/>
            <a:pathLst>
              <a:path w="737062">
                <a:moveTo>
                  <a:pt x="0" y="0"/>
                </a:moveTo>
                <a:lnTo>
                  <a:pt x="737062" y="0"/>
                </a:lnTo>
              </a:path>
            </a:pathLst>
          </a:custGeom>
          <a:ln w="102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5575" y="2235039"/>
            <a:ext cx="907511" cy="0"/>
          </a:xfrm>
          <a:custGeom>
            <a:avLst/>
            <a:gdLst/>
            <a:ahLst/>
            <a:cxnLst/>
            <a:rect l="l" t="t" r="r" b="b"/>
            <a:pathLst>
              <a:path w="907511">
                <a:moveTo>
                  <a:pt x="0" y="0"/>
                </a:moveTo>
                <a:lnTo>
                  <a:pt x="907511" y="0"/>
                </a:lnTo>
              </a:path>
            </a:pathLst>
          </a:custGeom>
          <a:ln w="102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5575" y="2882739"/>
            <a:ext cx="2669875" cy="0"/>
          </a:xfrm>
          <a:custGeom>
            <a:avLst/>
            <a:gdLst/>
            <a:ahLst/>
            <a:cxnLst/>
            <a:rect l="l" t="t" r="r" b="b"/>
            <a:pathLst>
              <a:path w="2669875">
                <a:moveTo>
                  <a:pt x="0" y="0"/>
                </a:moveTo>
                <a:lnTo>
                  <a:pt x="2669875" y="0"/>
                </a:lnTo>
              </a:path>
            </a:pathLst>
          </a:custGeom>
          <a:ln w="102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857399"/>
            <a:ext cx="2299850" cy="2040924"/>
          </a:xfrm>
          <a:custGeom>
            <a:avLst/>
            <a:gdLst/>
            <a:ahLst/>
            <a:cxnLst/>
            <a:rect l="l" t="t" r="r" b="b"/>
            <a:pathLst>
              <a:path w="2299850" h="2040924">
                <a:moveTo>
                  <a:pt x="0" y="0"/>
                </a:moveTo>
                <a:lnTo>
                  <a:pt x="2299850" y="0"/>
                </a:lnTo>
                <a:lnTo>
                  <a:pt x="2299850" y="2040924"/>
                </a:lnTo>
                <a:lnTo>
                  <a:pt x="0" y="20409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857399"/>
            <a:ext cx="2299850" cy="2040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025" y="937536"/>
            <a:ext cx="8541385" cy="32219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12035" marR="3202305" algn="just">
              <a:lnSpc>
                <a:spcPct val="100000"/>
              </a:lnSpc>
            </a:pPr>
            <a:r>
              <a:rPr sz="1100" spc="-10" dirty="0" smtClean="0">
                <a:latin typeface="Arial"/>
                <a:cs typeface="Arial"/>
              </a:rPr>
              <a:t>User: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Student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who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wishes</a:t>
            </a:r>
            <a:r>
              <a:rPr sz="1100" spc="-5" dirty="0" smtClean="0">
                <a:latin typeface="Arial"/>
                <a:cs typeface="Arial"/>
              </a:rPr>
              <a:t> to find </a:t>
            </a:r>
            <a:r>
              <a:rPr sz="1100" spc="0" dirty="0" smtClean="0">
                <a:latin typeface="Arial"/>
                <a:cs typeface="Arial"/>
              </a:rPr>
              <a:t>“easy”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courses.</a:t>
            </a:r>
            <a:endParaRPr sz="1100" dirty="0">
              <a:latin typeface="Arial"/>
              <a:cs typeface="Arial"/>
            </a:endParaRPr>
          </a:p>
          <a:p>
            <a:pPr marL="2312035" marR="12700" algn="just">
              <a:lnSpc>
                <a:spcPct val="113599"/>
              </a:lnSpc>
            </a:pPr>
            <a:r>
              <a:rPr sz="1100" spc="-5" dirty="0" smtClean="0">
                <a:latin typeface="Arial"/>
                <a:cs typeface="Arial"/>
              </a:rPr>
              <a:t>Description: </a:t>
            </a:r>
            <a:r>
              <a:rPr sz="1100" spc="-8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Charlie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Cheaterson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his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late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teens/early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20s.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Charlie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enjoying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his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life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 </a:t>
            </a:r>
            <a:r>
              <a:rPr sz="1100" spc="-8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 university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he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can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be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easily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described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as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party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animal.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After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couple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of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semesters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he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finds that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it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bit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difficult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to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juggle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with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academic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life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“extracurricular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activities”.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Charlie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would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not necessarily </a:t>
            </a:r>
            <a:r>
              <a:rPr sz="1100" spc="-10" dirty="0" smtClean="0">
                <a:latin typeface="Arial"/>
                <a:cs typeface="Arial"/>
              </a:rPr>
              <a:t>rate/comment a </a:t>
            </a:r>
            <a:r>
              <a:rPr sz="1100" spc="-5" dirty="0" smtClean="0">
                <a:latin typeface="Arial"/>
                <a:cs typeface="Arial"/>
              </a:rPr>
              <a:t>course. He would rather </a:t>
            </a:r>
            <a:r>
              <a:rPr sz="1100" spc="-10" dirty="0" smtClean="0">
                <a:latin typeface="Arial"/>
                <a:cs typeface="Arial"/>
              </a:rPr>
              <a:t>dedicate his time in </a:t>
            </a:r>
            <a:r>
              <a:rPr sz="1100" spc="-5" dirty="0" smtClean="0">
                <a:latin typeface="Arial"/>
                <a:cs typeface="Arial"/>
              </a:rPr>
              <a:t>creating a </a:t>
            </a:r>
            <a:r>
              <a:rPr sz="1100" spc="-10" dirty="0" smtClean="0">
                <a:latin typeface="Arial"/>
                <a:cs typeface="Arial"/>
              </a:rPr>
              <a:t>spreadsheet </a:t>
            </a:r>
            <a:r>
              <a:rPr sz="1100" spc="-5" dirty="0" smtClean="0">
                <a:latin typeface="Arial"/>
                <a:cs typeface="Arial"/>
              </a:rPr>
              <a:t>with other </a:t>
            </a:r>
            <a:r>
              <a:rPr sz="1100" spc="0" dirty="0" smtClean="0">
                <a:latin typeface="Arial"/>
                <a:cs typeface="Arial"/>
              </a:rPr>
              <a:t>users’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feedback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developing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strategy to get the </a:t>
            </a:r>
            <a:r>
              <a:rPr sz="1100" spc="-10" dirty="0" smtClean="0">
                <a:latin typeface="Arial"/>
                <a:cs typeface="Arial"/>
              </a:rPr>
              <a:t>most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by</a:t>
            </a:r>
            <a:r>
              <a:rPr sz="1100" spc="-5" dirty="0" smtClean="0">
                <a:latin typeface="Arial"/>
                <a:cs typeface="Arial"/>
              </a:rPr>
              <a:t> putting the least effort.</a:t>
            </a:r>
            <a:endParaRPr sz="1100" dirty="0">
              <a:latin typeface="Arial"/>
              <a:cs typeface="Arial"/>
            </a:endParaRPr>
          </a:p>
          <a:p>
            <a:pPr marL="2312035" marR="13335" algn="just">
              <a:lnSpc>
                <a:spcPct val="113599"/>
              </a:lnSpc>
            </a:pPr>
            <a:r>
              <a:rPr sz="1100" spc="-5" dirty="0" smtClean="0">
                <a:latin typeface="Arial"/>
                <a:cs typeface="Arial"/>
              </a:rPr>
              <a:t>Critical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needs: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Charlie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would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really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appreciate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it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if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there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was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efficient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navigation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function </a:t>
            </a:r>
            <a:r>
              <a:rPr sz="1100" spc="-13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that would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filter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his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university's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courses,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allow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him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to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skim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through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their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comments,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find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subjects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that contain </a:t>
            </a:r>
            <a:r>
              <a:rPr sz="1100" spc="0" dirty="0" smtClean="0">
                <a:latin typeface="Arial"/>
                <a:cs typeface="Arial"/>
              </a:rPr>
              <a:t>phrases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like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“easy</a:t>
            </a:r>
            <a:r>
              <a:rPr sz="1100" spc="-5" dirty="0" smtClean="0">
                <a:latin typeface="Arial"/>
                <a:cs typeface="Arial"/>
              </a:rPr>
              <a:t> peasy”,“easily </a:t>
            </a:r>
            <a:r>
              <a:rPr sz="1100" spc="0" dirty="0" smtClean="0">
                <a:latin typeface="Arial"/>
                <a:cs typeface="Arial"/>
              </a:rPr>
              <a:t>gained</a:t>
            </a:r>
            <a:r>
              <a:rPr sz="1100" spc="-5" dirty="0" smtClean="0">
                <a:latin typeface="Arial"/>
                <a:cs typeface="Arial"/>
              </a:rPr>
              <a:t> credits”, </a:t>
            </a:r>
            <a:r>
              <a:rPr sz="1100" spc="0" dirty="0" smtClean="0">
                <a:latin typeface="Arial"/>
                <a:cs typeface="Arial"/>
              </a:rPr>
              <a:t>or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“like</a:t>
            </a:r>
            <a:r>
              <a:rPr sz="1100" spc="-5" dirty="0" smtClean="0">
                <a:latin typeface="Arial"/>
                <a:cs typeface="Arial"/>
              </a:rPr>
              <a:t> taking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walk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-5" dirty="0" smtClean="0">
                <a:latin typeface="Arial"/>
                <a:cs typeface="Arial"/>
              </a:rPr>
              <a:t> the park”.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 dirty="0"/>
          </a:p>
          <a:p>
            <a:pPr marL="2312035" marR="23495" algn="just">
              <a:lnSpc>
                <a:spcPct val="113599"/>
              </a:lnSpc>
            </a:pPr>
            <a:r>
              <a:rPr sz="1100" spc="-5" dirty="0" smtClean="0">
                <a:latin typeface="Arial"/>
                <a:cs typeface="Arial"/>
              </a:rPr>
              <a:t>Opportunities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to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improve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user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experience: </a:t>
            </a:r>
            <a:r>
              <a:rPr sz="1100" spc="-15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Make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site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usable,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make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search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function</a:t>
            </a:r>
            <a:r>
              <a:rPr sz="1100" spc="15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return relevant results.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1100"/>
              </a:lnSpc>
              <a:spcBef>
                <a:spcPts val="86"/>
              </a:spcBef>
            </a:pPr>
            <a:endParaRPr sz="1100" dirty="0"/>
          </a:p>
          <a:p>
            <a:pPr marL="12700">
              <a:lnSpc>
                <a:spcPct val="100000"/>
              </a:lnSpc>
            </a:pPr>
            <a:r>
              <a:rPr sz="1100" spc="-10" dirty="0" smtClean="0">
                <a:latin typeface="Arial"/>
                <a:cs typeface="Arial"/>
              </a:rPr>
              <a:t>Name: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Charlie</a:t>
            </a:r>
            <a:r>
              <a:rPr sz="1100" b="1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Cheaterson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spc="-10" dirty="0" smtClean="0">
                <a:latin typeface="Arial"/>
                <a:cs typeface="Arial"/>
              </a:rPr>
              <a:t>Age: </a:t>
            </a:r>
            <a:r>
              <a:rPr sz="1100" b="1" spc="-10" dirty="0" smtClean="0">
                <a:latin typeface="Arial"/>
                <a:cs typeface="Arial"/>
              </a:rPr>
              <a:t>19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9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spc="-10" dirty="0" smtClean="0">
                <a:latin typeface="Arial"/>
                <a:cs typeface="Arial"/>
              </a:rPr>
              <a:t>Hobbies: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Partying,</a:t>
            </a:r>
            <a:r>
              <a:rPr sz="1100" b="1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Rugby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9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spc="-10" dirty="0" smtClean="0">
                <a:latin typeface="Arial"/>
                <a:cs typeface="Arial"/>
              </a:rPr>
              <a:t>Occupation: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BSc</a:t>
            </a:r>
            <a:r>
              <a:rPr sz="1100" b="1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Student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 smtClean="0">
                <a:latin typeface="Arial"/>
                <a:cs typeface="Arial"/>
              </a:rPr>
              <a:t>Specification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0" dirty="0" smtClean="0">
                <a:latin typeface="Arial"/>
                <a:cs typeface="Arial"/>
              </a:rPr>
              <a:t>List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000" b="1" spc="-25" dirty="0" smtClean="0">
                <a:latin typeface="Arial"/>
                <a:cs typeface="Arial"/>
              </a:rPr>
              <a:t>(MoSCoW</a:t>
            </a:r>
            <a:r>
              <a:rPr sz="3000" b="1" spc="-5" dirty="0" smtClean="0">
                <a:latin typeface="Arial"/>
                <a:cs typeface="Arial"/>
              </a:rPr>
              <a:t> </a:t>
            </a:r>
            <a:r>
              <a:rPr sz="3000" b="1" spc="-15" dirty="0" smtClean="0">
                <a:latin typeface="Arial"/>
                <a:cs typeface="Arial"/>
              </a:rPr>
              <a:t>Prioritization</a:t>
            </a:r>
            <a:r>
              <a:rPr sz="3000" b="1" spc="-5" dirty="0" smtClean="0">
                <a:latin typeface="Arial"/>
                <a:cs typeface="Arial"/>
              </a:rPr>
              <a:t> </a:t>
            </a:r>
            <a:r>
              <a:rPr sz="3000" b="1" spc="-20" dirty="0" smtClean="0">
                <a:latin typeface="Arial"/>
                <a:cs typeface="Arial"/>
              </a:rPr>
              <a:t>Technique)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225" y="1400862"/>
            <a:ext cx="7552055" cy="29032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i="1" dirty="0" smtClean="0">
                <a:latin typeface="Arial"/>
                <a:cs typeface="Arial"/>
              </a:rPr>
              <a:t>M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0" dirty="0" smtClean="0">
                <a:latin typeface="Arial"/>
                <a:cs typeface="Arial"/>
              </a:rPr>
              <a:t>–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MUST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have</a:t>
            </a:r>
            <a:r>
              <a:rPr sz="1100" b="1" i="1" spc="-5" dirty="0" smtClean="0">
                <a:latin typeface="Arial"/>
                <a:cs typeface="Arial"/>
              </a:rPr>
              <a:t> this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0"/>
              </a:spcBef>
            </a:pPr>
            <a:endParaRPr sz="65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>
              <a:lnSpc>
                <a:spcPct val="100000"/>
              </a:lnSpc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site </a:t>
            </a:r>
            <a:r>
              <a:rPr sz="1100" spc="0" dirty="0" smtClean="0">
                <a:latin typeface="Arial"/>
                <a:cs typeface="Arial"/>
              </a:rPr>
              <a:t>should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allow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only</a:t>
            </a:r>
            <a:r>
              <a:rPr sz="1100" spc="-5" dirty="0" smtClean="0">
                <a:latin typeface="Arial"/>
                <a:cs typeface="Arial"/>
              </a:rPr>
              <a:t> it’s registered/logged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users</a:t>
            </a:r>
            <a:r>
              <a:rPr sz="1100" spc="-5" dirty="0" smtClean="0">
                <a:latin typeface="Arial"/>
                <a:cs typeface="Arial"/>
              </a:rPr>
              <a:t> to rate their university </a:t>
            </a:r>
            <a:r>
              <a:rPr sz="1100" spc="-10" dirty="0" smtClean="0">
                <a:latin typeface="Arial"/>
                <a:cs typeface="Arial"/>
              </a:rPr>
              <a:t>courses.</a:t>
            </a:r>
            <a:endParaRPr sz="1100" dirty="0">
              <a:latin typeface="Arial"/>
              <a:cs typeface="Arial"/>
            </a:endParaRPr>
          </a:p>
          <a:p>
            <a:pPr marL="12700" marR="1082675">
              <a:lnSpc>
                <a:spcPct val="113599"/>
              </a:lnSpc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site </a:t>
            </a:r>
            <a:r>
              <a:rPr sz="1100" spc="0" dirty="0" smtClean="0">
                <a:latin typeface="Arial"/>
                <a:cs typeface="Arial"/>
              </a:rPr>
              <a:t>should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allow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only</a:t>
            </a:r>
            <a:r>
              <a:rPr sz="1100" spc="-5" dirty="0" smtClean="0">
                <a:latin typeface="Arial"/>
                <a:cs typeface="Arial"/>
              </a:rPr>
              <a:t> it’s registered/logged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users</a:t>
            </a:r>
            <a:r>
              <a:rPr sz="1100" spc="-5" dirty="0" smtClean="0">
                <a:latin typeface="Arial"/>
                <a:cs typeface="Arial"/>
              </a:rPr>
              <a:t> to </a:t>
            </a:r>
            <a:r>
              <a:rPr sz="1100" spc="0" dirty="0" smtClean="0">
                <a:latin typeface="Arial"/>
                <a:cs typeface="Arial"/>
              </a:rPr>
              <a:t>add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comments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about</a:t>
            </a:r>
            <a:r>
              <a:rPr sz="1100" spc="-5" dirty="0" smtClean="0">
                <a:latin typeface="Arial"/>
                <a:cs typeface="Arial"/>
              </a:rPr>
              <a:t> their university </a:t>
            </a:r>
            <a:r>
              <a:rPr sz="1100" spc="-10" dirty="0" smtClean="0">
                <a:latin typeface="Arial"/>
                <a:cs typeface="Arial"/>
              </a:rPr>
              <a:t>courses. A</a:t>
            </a:r>
            <a:r>
              <a:rPr sz="1100" spc="-5" dirty="0" smtClean="0">
                <a:latin typeface="Arial"/>
                <a:cs typeface="Arial"/>
              </a:rPr>
              <a:t> student </a:t>
            </a:r>
            <a:r>
              <a:rPr sz="1100" spc="0" dirty="0" smtClean="0">
                <a:latin typeface="Arial"/>
                <a:cs typeface="Arial"/>
              </a:rPr>
              <a:t>will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be</a:t>
            </a:r>
            <a:r>
              <a:rPr sz="1100" spc="-5" dirty="0" smtClean="0">
                <a:latin typeface="Arial"/>
                <a:cs typeface="Arial"/>
              </a:rPr>
              <a:t> registered </a:t>
            </a:r>
            <a:r>
              <a:rPr sz="1100" spc="0" dirty="0" smtClean="0">
                <a:latin typeface="Arial"/>
                <a:cs typeface="Arial"/>
              </a:rPr>
              <a:t>once</a:t>
            </a:r>
            <a:r>
              <a:rPr sz="1100" spc="-5" dirty="0" smtClean="0">
                <a:latin typeface="Arial"/>
                <a:cs typeface="Arial"/>
              </a:rPr>
              <a:t> it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proven</a:t>
            </a:r>
            <a:r>
              <a:rPr sz="1100" spc="-5" dirty="0" smtClean="0">
                <a:latin typeface="Arial"/>
                <a:cs typeface="Arial"/>
              </a:rPr>
              <a:t> that his/her </a:t>
            </a:r>
            <a:r>
              <a:rPr sz="1100" spc="0" dirty="0" smtClean="0">
                <a:latin typeface="Arial"/>
                <a:cs typeface="Arial"/>
              </a:rPr>
              <a:t>email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comes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from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valid</a:t>
            </a:r>
            <a:r>
              <a:rPr sz="1100" spc="-5" dirty="0" smtClean="0">
                <a:latin typeface="Arial"/>
                <a:cs typeface="Arial"/>
              </a:rPr>
              <a:t> university </a:t>
            </a:r>
            <a:r>
              <a:rPr sz="1100" spc="-10" dirty="0" smtClean="0">
                <a:latin typeface="Arial"/>
                <a:cs typeface="Arial"/>
              </a:rPr>
              <a:t>domain.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administrator </a:t>
            </a:r>
            <a:r>
              <a:rPr sz="1100" spc="0" dirty="0" smtClean="0">
                <a:latin typeface="Arial"/>
                <a:cs typeface="Arial"/>
              </a:rPr>
              <a:t>would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be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able</a:t>
            </a:r>
            <a:r>
              <a:rPr sz="1100" spc="-5" dirty="0" smtClean="0">
                <a:latin typeface="Arial"/>
                <a:cs typeface="Arial"/>
              </a:rPr>
              <a:t> to </a:t>
            </a:r>
            <a:r>
              <a:rPr sz="1100" spc="0" dirty="0" smtClean="0">
                <a:latin typeface="Arial"/>
                <a:cs typeface="Arial"/>
              </a:rPr>
              <a:t>add</a:t>
            </a:r>
            <a:r>
              <a:rPr sz="1100" spc="-5" dirty="0" smtClean="0">
                <a:latin typeface="Arial"/>
                <a:cs typeface="Arial"/>
              </a:rPr>
              <a:t> different universities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-5" dirty="0" smtClean="0">
                <a:latin typeface="Arial"/>
                <a:cs typeface="Arial"/>
              </a:rPr>
              <a:t> their respective </a:t>
            </a:r>
            <a:r>
              <a:rPr sz="1100" spc="0" dirty="0" smtClean="0">
                <a:latin typeface="Arial"/>
                <a:cs typeface="Arial"/>
              </a:rPr>
              <a:t>email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domains.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30"/>
              </a:spcBef>
            </a:pPr>
            <a:endParaRPr sz="1100" dirty="0"/>
          </a:p>
          <a:p>
            <a:pPr marL="12700">
              <a:lnSpc>
                <a:spcPct val="100000"/>
              </a:lnSpc>
            </a:pPr>
            <a:r>
              <a:rPr sz="1100" b="1" i="1" spc="-10" dirty="0" smtClean="0">
                <a:latin typeface="Arial"/>
                <a:cs typeface="Arial"/>
              </a:rPr>
              <a:t>S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0" dirty="0" smtClean="0">
                <a:latin typeface="Arial"/>
                <a:cs typeface="Arial"/>
              </a:rPr>
              <a:t>–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SHOULD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have</a:t>
            </a:r>
            <a:r>
              <a:rPr sz="1100" b="1" i="1" spc="-5" dirty="0" smtClean="0">
                <a:latin typeface="Arial"/>
                <a:cs typeface="Arial"/>
              </a:rPr>
              <a:t> this if </a:t>
            </a:r>
            <a:r>
              <a:rPr sz="1100" b="1" i="1" spc="0" dirty="0" smtClean="0">
                <a:latin typeface="Arial"/>
                <a:cs typeface="Arial"/>
              </a:rPr>
              <a:t>at</a:t>
            </a:r>
            <a:r>
              <a:rPr sz="1100" b="1" i="1" spc="-5" dirty="0" smtClean="0">
                <a:latin typeface="Arial"/>
                <a:cs typeface="Arial"/>
              </a:rPr>
              <a:t> all </a:t>
            </a:r>
            <a:r>
              <a:rPr sz="1100" b="1" i="1" spc="-10" dirty="0" smtClean="0">
                <a:latin typeface="Arial"/>
                <a:cs typeface="Arial"/>
              </a:rPr>
              <a:t>possible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12700">
              <a:lnSpc>
                <a:spcPct val="113599"/>
              </a:lnSpc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site </a:t>
            </a:r>
            <a:r>
              <a:rPr sz="1100" spc="0" dirty="0" smtClean="0">
                <a:latin typeface="Arial"/>
                <a:cs typeface="Arial"/>
              </a:rPr>
              <a:t>should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allow</a:t>
            </a:r>
            <a:r>
              <a:rPr sz="1100" spc="-5" dirty="0" smtClean="0">
                <a:latin typeface="Arial"/>
                <a:cs typeface="Arial"/>
              </a:rPr>
              <a:t> its registered </a:t>
            </a:r>
            <a:r>
              <a:rPr sz="1100" spc="0" dirty="0" smtClean="0">
                <a:latin typeface="Arial"/>
                <a:cs typeface="Arial"/>
              </a:rPr>
              <a:t>users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-5" dirty="0" smtClean="0">
                <a:latin typeface="Arial"/>
                <a:cs typeface="Arial"/>
              </a:rPr>
              <a:t> its visitors to find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course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have</a:t>
            </a:r>
            <a:r>
              <a:rPr sz="1100" spc="-5" dirty="0" smtClean="0">
                <a:latin typeface="Arial"/>
                <a:cs typeface="Arial"/>
              </a:rPr>
              <a:t> full </a:t>
            </a:r>
            <a:r>
              <a:rPr sz="1100" spc="0" dirty="0" smtClean="0">
                <a:latin typeface="Arial"/>
                <a:cs typeface="Arial"/>
              </a:rPr>
              <a:t>access</a:t>
            </a:r>
            <a:r>
              <a:rPr sz="1100" spc="-5" dirty="0" smtClean="0">
                <a:latin typeface="Arial"/>
                <a:cs typeface="Arial"/>
              </a:rPr>
              <a:t> to its </a:t>
            </a:r>
            <a:r>
              <a:rPr sz="1100" spc="-10" dirty="0" smtClean="0">
                <a:latin typeface="Arial"/>
                <a:cs typeface="Arial"/>
              </a:rPr>
              <a:t>comments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-5" dirty="0" smtClean="0">
                <a:latin typeface="Arial"/>
                <a:cs typeface="Arial"/>
              </a:rPr>
              <a:t> ratings.</a:t>
            </a:r>
            <a:r>
              <a:rPr sz="1100" spc="-10" dirty="0" smtClean="0">
                <a:latin typeface="Arial"/>
                <a:cs typeface="Arial"/>
              </a:rPr>
              <a:t> The</a:t>
            </a:r>
            <a:r>
              <a:rPr sz="1100" spc="-5" dirty="0" smtClean="0">
                <a:latin typeface="Arial"/>
                <a:cs typeface="Arial"/>
              </a:rPr>
              <a:t> site </a:t>
            </a:r>
            <a:r>
              <a:rPr sz="1100" spc="0" dirty="0" smtClean="0">
                <a:latin typeface="Arial"/>
                <a:cs typeface="Arial"/>
              </a:rPr>
              <a:t>should</a:t>
            </a:r>
            <a:r>
              <a:rPr sz="1100" spc="-5" dirty="0" smtClean="0">
                <a:latin typeface="Arial"/>
                <a:cs typeface="Arial"/>
              </a:rPr>
              <a:t> let </a:t>
            </a:r>
            <a:r>
              <a:rPr sz="1100" spc="0" dirty="0" smtClean="0">
                <a:latin typeface="Arial"/>
                <a:cs typeface="Arial"/>
              </a:rPr>
              <a:t>everyone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see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list of the </a:t>
            </a:r>
            <a:r>
              <a:rPr sz="1100" spc="-10" dirty="0" smtClean="0">
                <a:latin typeface="Arial"/>
                <a:cs typeface="Arial"/>
              </a:rPr>
              <a:t>most</a:t>
            </a:r>
            <a:r>
              <a:rPr sz="1100" spc="-5" dirty="0" smtClean="0">
                <a:latin typeface="Arial"/>
                <a:cs typeface="Arial"/>
              </a:rPr>
              <a:t> recently rated </a:t>
            </a:r>
            <a:r>
              <a:rPr sz="1100" spc="-10" dirty="0" smtClean="0">
                <a:latin typeface="Arial"/>
                <a:cs typeface="Arial"/>
              </a:rPr>
              <a:t>courses.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site </a:t>
            </a:r>
            <a:r>
              <a:rPr sz="1100" spc="0" dirty="0" smtClean="0">
                <a:latin typeface="Arial"/>
                <a:cs typeface="Arial"/>
              </a:rPr>
              <a:t>should</a:t>
            </a:r>
            <a:r>
              <a:rPr sz="1100" spc="-5" dirty="0" smtClean="0">
                <a:latin typeface="Arial"/>
                <a:cs typeface="Arial"/>
              </a:rPr>
              <a:t> let </a:t>
            </a:r>
            <a:r>
              <a:rPr sz="1100" spc="0" dirty="0" smtClean="0">
                <a:latin typeface="Arial"/>
                <a:cs typeface="Arial"/>
              </a:rPr>
              <a:t>everyone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see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list of the best/worst rated </a:t>
            </a:r>
            <a:r>
              <a:rPr sz="1100" spc="-10" dirty="0" smtClean="0">
                <a:latin typeface="Arial"/>
                <a:cs typeface="Arial"/>
              </a:rPr>
              <a:t>courses.</a:t>
            </a:r>
            <a:endParaRPr sz="1100" dirty="0">
              <a:latin typeface="Arial"/>
              <a:cs typeface="Arial"/>
            </a:endParaRPr>
          </a:p>
          <a:p>
            <a:pPr marL="12700" marR="1005205">
              <a:lnSpc>
                <a:spcPct val="113599"/>
              </a:lnSpc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front </a:t>
            </a:r>
            <a:r>
              <a:rPr sz="1100" spc="0" dirty="0" smtClean="0">
                <a:latin typeface="Arial"/>
                <a:cs typeface="Arial"/>
              </a:rPr>
              <a:t>page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should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present</a:t>
            </a:r>
            <a:r>
              <a:rPr sz="1100" spc="-5" dirty="0" smtClean="0">
                <a:latin typeface="Arial"/>
                <a:cs typeface="Arial"/>
              </a:rPr>
              <a:t> the </a:t>
            </a:r>
            <a:r>
              <a:rPr sz="1100" spc="-10" dirty="0" smtClean="0">
                <a:latin typeface="Arial"/>
                <a:cs typeface="Arial"/>
              </a:rPr>
              <a:t>most</a:t>
            </a:r>
            <a:r>
              <a:rPr sz="1100" spc="-5" dirty="0" smtClean="0">
                <a:latin typeface="Arial"/>
                <a:cs typeface="Arial"/>
              </a:rPr>
              <a:t> recently rated </a:t>
            </a:r>
            <a:r>
              <a:rPr sz="1100" spc="0" dirty="0" smtClean="0">
                <a:latin typeface="Arial"/>
                <a:cs typeface="Arial"/>
              </a:rPr>
              <a:t>courses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alongside</a:t>
            </a:r>
            <a:r>
              <a:rPr sz="1100" spc="-5" dirty="0" smtClean="0">
                <a:latin typeface="Arial"/>
                <a:cs typeface="Arial"/>
              </a:rPr>
              <a:t> the top/worst five </a:t>
            </a:r>
            <a:r>
              <a:rPr sz="1100" spc="0" dirty="0" smtClean="0">
                <a:latin typeface="Arial"/>
                <a:cs typeface="Arial"/>
              </a:rPr>
              <a:t>course</a:t>
            </a:r>
            <a:r>
              <a:rPr sz="1100" spc="-5" dirty="0" smtClean="0">
                <a:latin typeface="Arial"/>
                <a:cs typeface="Arial"/>
              </a:rPr>
              <a:t> ratings.</a:t>
            </a:r>
            <a:r>
              <a:rPr sz="1100" spc="-10" dirty="0" smtClean="0">
                <a:latin typeface="Arial"/>
                <a:cs typeface="Arial"/>
              </a:rPr>
              <a:t> The</a:t>
            </a:r>
            <a:r>
              <a:rPr sz="1100" spc="-5" dirty="0" smtClean="0">
                <a:latin typeface="Arial"/>
                <a:cs typeface="Arial"/>
              </a:rPr>
              <a:t> front </a:t>
            </a:r>
            <a:r>
              <a:rPr sz="1100" spc="0" dirty="0" smtClean="0">
                <a:latin typeface="Arial"/>
                <a:cs typeface="Arial"/>
              </a:rPr>
              <a:t>page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should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provide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some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form</a:t>
            </a:r>
            <a:r>
              <a:rPr sz="1100" spc="-5" dirty="0" smtClean="0">
                <a:latin typeface="Arial"/>
                <a:cs typeface="Arial"/>
              </a:rPr>
              <a:t> of navigation to </a:t>
            </a:r>
            <a:r>
              <a:rPr sz="1100" spc="-10" dirty="0" smtClean="0">
                <a:latin typeface="Arial"/>
                <a:cs typeface="Arial"/>
              </a:rPr>
              <a:t>courses.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spc="-10" dirty="0" smtClean="0">
                <a:latin typeface="Arial"/>
                <a:cs typeface="Arial"/>
              </a:rPr>
              <a:t>Students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may</a:t>
            </a:r>
            <a:r>
              <a:rPr sz="1100" spc="-5" dirty="0" smtClean="0">
                <a:latin typeface="Arial"/>
                <a:cs typeface="Arial"/>
              </a:rPr>
              <a:t> contact the administrator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recommend</a:t>
            </a:r>
            <a:r>
              <a:rPr sz="1100" spc="-5" dirty="0" smtClean="0">
                <a:latin typeface="Arial"/>
                <a:cs typeface="Arial"/>
              </a:rPr>
              <a:t> the addition of </a:t>
            </a:r>
            <a:r>
              <a:rPr sz="1100" spc="0" dirty="0" smtClean="0">
                <a:latin typeface="Arial"/>
                <a:cs typeface="Arial"/>
              </a:rPr>
              <a:t>courses</a:t>
            </a:r>
            <a:r>
              <a:rPr sz="1100" spc="-5" dirty="0" smtClean="0">
                <a:latin typeface="Arial"/>
                <a:cs typeface="Arial"/>
              </a:rPr>
              <a:t> to the </a:t>
            </a:r>
            <a:r>
              <a:rPr sz="1100" spc="-10" dirty="0" smtClean="0">
                <a:latin typeface="Arial"/>
                <a:cs typeface="Arial"/>
              </a:rPr>
              <a:t>system.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 smtClean="0">
                <a:latin typeface="Arial"/>
                <a:cs typeface="Arial"/>
              </a:rPr>
              <a:t>Specification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0" dirty="0" smtClean="0">
                <a:latin typeface="Arial"/>
                <a:cs typeface="Arial"/>
              </a:rPr>
              <a:t>List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000" b="1" spc="-25" dirty="0" smtClean="0">
                <a:latin typeface="Arial"/>
                <a:cs typeface="Arial"/>
              </a:rPr>
              <a:t>(MoSCoW</a:t>
            </a:r>
            <a:r>
              <a:rPr sz="3000" b="1" spc="-5" dirty="0" smtClean="0">
                <a:latin typeface="Arial"/>
                <a:cs typeface="Arial"/>
              </a:rPr>
              <a:t> </a:t>
            </a:r>
            <a:r>
              <a:rPr sz="3000" b="1" spc="-15" dirty="0" smtClean="0">
                <a:latin typeface="Arial"/>
                <a:cs typeface="Arial"/>
              </a:rPr>
              <a:t>Prioritization</a:t>
            </a:r>
            <a:r>
              <a:rPr sz="3000" b="1" spc="-5" dirty="0" smtClean="0">
                <a:latin typeface="Arial"/>
                <a:cs typeface="Arial"/>
              </a:rPr>
              <a:t> </a:t>
            </a:r>
            <a:r>
              <a:rPr sz="3000" b="1" spc="-20" dirty="0" smtClean="0">
                <a:latin typeface="Arial"/>
                <a:cs typeface="Arial"/>
              </a:rPr>
              <a:t>Technique)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225" y="1400862"/>
            <a:ext cx="7978140" cy="9410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i="1" dirty="0" smtClean="0">
                <a:latin typeface="Arial"/>
                <a:cs typeface="Arial"/>
              </a:rPr>
              <a:t>C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0" dirty="0" smtClean="0">
                <a:latin typeface="Arial"/>
                <a:cs typeface="Arial"/>
              </a:rPr>
              <a:t>–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COULD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have</a:t>
            </a:r>
            <a:r>
              <a:rPr sz="1100" b="1" i="1" spc="-5" dirty="0" smtClean="0">
                <a:latin typeface="Arial"/>
                <a:cs typeface="Arial"/>
              </a:rPr>
              <a:t> this if it </a:t>
            </a:r>
            <a:r>
              <a:rPr sz="1100" b="1" i="1" spc="-10" dirty="0" smtClean="0">
                <a:latin typeface="Arial"/>
                <a:cs typeface="Arial"/>
              </a:rPr>
              <a:t>does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not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0" dirty="0" smtClean="0">
                <a:latin typeface="Arial"/>
                <a:cs typeface="Arial"/>
              </a:rPr>
              <a:t>affect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anything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else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12700">
              <a:lnSpc>
                <a:spcPct val="113599"/>
              </a:lnSpc>
            </a:pPr>
            <a:r>
              <a:rPr sz="1100" spc="-5" dirty="0" smtClean="0">
                <a:latin typeface="Arial"/>
                <a:cs typeface="Arial"/>
              </a:rPr>
              <a:t>Visitors of the site that </a:t>
            </a:r>
            <a:r>
              <a:rPr sz="1100" spc="0" dirty="0" smtClean="0">
                <a:latin typeface="Arial"/>
                <a:cs typeface="Arial"/>
              </a:rPr>
              <a:t>come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from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university that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-5" dirty="0" smtClean="0">
                <a:latin typeface="Arial"/>
                <a:cs typeface="Arial"/>
              </a:rPr>
              <a:t> not </a:t>
            </a:r>
            <a:r>
              <a:rPr sz="1100" spc="0" dirty="0" smtClean="0">
                <a:latin typeface="Arial"/>
                <a:cs typeface="Arial"/>
              </a:rPr>
              <a:t>included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-5" dirty="0" smtClean="0">
                <a:latin typeface="Arial"/>
                <a:cs typeface="Arial"/>
              </a:rPr>
              <a:t> the existing list of universities </a:t>
            </a:r>
            <a:r>
              <a:rPr sz="1100" spc="0" dirty="0" smtClean="0">
                <a:latin typeface="Arial"/>
                <a:cs typeface="Arial"/>
              </a:rPr>
              <a:t>could</a:t>
            </a:r>
            <a:r>
              <a:rPr sz="1100" spc="-5" dirty="0" smtClean="0">
                <a:latin typeface="Arial"/>
                <a:cs typeface="Arial"/>
              </a:rPr>
              <a:t> contact the administrator and </a:t>
            </a:r>
            <a:r>
              <a:rPr sz="1100" spc="-10" dirty="0" smtClean="0">
                <a:latin typeface="Arial"/>
                <a:cs typeface="Arial"/>
              </a:rPr>
              <a:t>request</a:t>
            </a:r>
            <a:r>
              <a:rPr sz="1100" spc="-5" dirty="0" smtClean="0">
                <a:latin typeface="Arial"/>
                <a:cs typeface="Arial"/>
              </a:rPr>
              <a:t> the addition of their university’s </a:t>
            </a:r>
            <a:r>
              <a:rPr sz="1100" spc="-10" dirty="0" smtClean="0">
                <a:latin typeface="Arial"/>
                <a:cs typeface="Arial"/>
              </a:rPr>
              <a:t>domain.</a:t>
            </a:r>
            <a:endParaRPr sz="11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80"/>
              </a:spcBef>
            </a:pPr>
            <a:r>
              <a:rPr sz="1100" spc="-10" dirty="0" smtClean="0">
                <a:latin typeface="Arial"/>
                <a:cs typeface="Arial"/>
              </a:rPr>
              <a:t>–The</a:t>
            </a:r>
            <a:r>
              <a:rPr sz="1100" spc="-5" dirty="0" smtClean="0">
                <a:latin typeface="Arial"/>
                <a:cs typeface="Arial"/>
              </a:rPr>
              <a:t> site </a:t>
            </a:r>
            <a:r>
              <a:rPr sz="1100" spc="0" dirty="0" smtClean="0">
                <a:latin typeface="Arial"/>
                <a:cs typeface="Arial"/>
              </a:rPr>
              <a:t>will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provide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contact </a:t>
            </a:r>
            <a:r>
              <a:rPr sz="1100" spc="-10" dirty="0" smtClean="0">
                <a:latin typeface="Arial"/>
                <a:cs typeface="Arial"/>
              </a:rPr>
              <a:t>page.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0225" y="2724150"/>
            <a:ext cx="7927975" cy="1322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i="1" spc="-15" dirty="0" smtClean="0">
                <a:latin typeface="Arial"/>
                <a:cs typeface="Arial"/>
              </a:rPr>
              <a:t>W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0" dirty="0" smtClean="0">
                <a:latin typeface="Arial"/>
                <a:cs typeface="Arial"/>
              </a:rPr>
              <a:t>–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WON’T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have</a:t>
            </a:r>
            <a:r>
              <a:rPr sz="1100" b="1" i="1" spc="-5" dirty="0" smtClean="0">
                <a:latin typeface="Arial"/>
                <a:cs typeface="Arial"/>
              </a:rPr>
              <a:t> this </a:t>
            </a:r>
            <a:r>
              <a:rPr sz="1100" b="1" i="1" spc="-10" dirty="0" smtClean="0">
                <a:latin typeface="Arial"/>
                <a:cs typeface="Arial"/>
              </a:rPr>
              <a:t>time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but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WOULD</a:t>
            </a:r>
            <a:r>
              <a:rPr sz="1100" b="1" i="1" spc="-5" dirty="0" smtClean="0">
                <a:latin typeface="Arial"/>
                <a:cs typeface="Arial"/>
              </a:rPr>
              <a:t> like in </a:t>
            </a:r>
            <a:r>
              <a:rPr sz="1100" b="1" i="1" spc="-10" dirty="0" smtClean="0">
                <a:latin typeface="Arial"/>
                <a:cs typeface="Arial"/>
              </a:rPr>
              <a:t>the</a:t>
            </a:r>
            <a:r>
              <a:rPr sz="1100" b="1" i="1" spc="-5" dirty="0" smtClean="0">
                <a:latin typeface="Arial"/>
                <a:cs typeface="Arial"/>
              </a:rPr>
              <a:t> </a:t>
            </a:r>
            <a:r>
              <a:rPr sz="1100" b="1" i="1" spc="-10" dirty="0" smtClean="0">
                <a:latin typeface="Arial"/>
                <a:cs typeface="Arial"/>
              </a:rPr>
              <a:t>future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0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12700">
              <a:lnSpc>
                <a:spcPct val="113599"/>
              </a:lnSpc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site </a:t>
            </a:r>
            <a:r>
              <a:rPr sz="1100" spc="0" dirty="0" smtClean="0">
                <a:latin typeface="Arial"/>
                <a:cs typeface="Arial"/>
              </a:rPr>
              <a:t>will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allow</a:t>
            </a:r>
            <a:r>
              <a:rPr sz="1100" spc="-5" dirty="0" smtClean="0">
                <a:latin typeface="Arial"/>
                <a:cs typeface="Arial"/>
              </a:rPr>
              <a:t> it’s </a:t>
            </a:r>
            <a:r>
              <a:rPr sz="1100" spc="0" dirty="0" smtClean="0">
                <a:latin typeface="Arial"/>
                <a:cs typeface="Arial"/>
              </a:rPr>
              <a:t>users</a:t>
            </a:r>
            <a:r>
              <a:rPr sz="1100" spc="-5" dirty="0" smtClean="0">
                <a:latin typeface="Arial"/>
                <a:cs typeface="Arial"/>
              </a:rPr>
              <a:t> to </a:t>
            </a:r>
            <a:r>
              <a:rPr sz="1100" spc="0" dirty="0" smtClean="0">
                <a:latin typeface="Arial"/>
                <a:cs typeface="Arial"/>
              </a:rPr>
              <a:t>share</a:t>
            </a:r>
            <a:r>
              <a:rPr sz="1100" spc="-5" dirty="0" smtClean="0">
                <a:latin typeface="Arial"/>
                <a:cs typeface="Arial"/>
              </a:rPr>
              <a:t> their </a:t>
            </a:r>
            <a:r>
              <a:rPr sz="1100" spc="-10" dirty="0" smtClean="0">
                <a:latin typeface="Arial"/>
                <a:cs typeface="Arial"/>
              </a:rPr>
              <a:t>ratings/comments</a:t>
            </a:r>
            <a:r>
              <a:rPr sz="1100" spc="-5" dirty="0" smtClean="0">
                <a:latin typeface="Arial"/>
                <a:cs typeface="Arial"/>
              </a:rPr>
              <a:t> to </a:t>
            </a:r>
            <a:r>
              <a:rPr sz="1100" spc="0" dirty="0" smtClean="0">
                <a:latin typeface="Arial"/>
                <a:cs typeface="Arial"/>
              </a:rPr>
              <a:t>social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networks. </a:t>
            </a:r>
            <a:endParaRPr lang="en-US" sz="1100" spc="-10" dirty="0" smtClean="0">
              <a:latin typeface="Arial"/>
              <a:cs typeface="Arial"/>
            </a:endParaRPr>
          </a:p>
          <a:p>
            <a:pPr marL="12700" marR="12700">
              <a:lnSpc>
                <a:spcPct val="113599"/>
              </a:lnSpc>
            </a:pPr>
            <a:r>
              <a:rPr lang="en-US" sz="1100" spc="-10" dirty="0" smtClean="0">
                <a:latin typeface="Arial"/>
                <a:cs typeface="Arial"/>
              </a:rPr>
              <a:t>The site will offer a personalized view of the first page after a user is logged –in</a:t>
            </a:r>
            <a:r>
              <a:rPr lang="en-US" sz="1100" spc="-10" dirty="0" smtClean="0">
                <a:latin typeface="Arial"/>
                <a:cs typeface="Arial"/>
              </a:rPr>
              <a:t>.</a:t>
            </a:r>
            <a:r>
              <a:rPr lang="en-US" sz="1100" spc="-10" dirty="0" smtClean="0">
                <a:latin typeface="Arial"/>
                <a:cs typeface="Arial"/>
              </a:rPr>
              <a:t> </a:t>
            </a:r>
          </a:p>
          <a:p>
            <a:pPr marL="12700" marR="12700">
              <a:lnSpc>
                <a:spcPct val="113599"/>
              </a:lnSpc>
            </a:pPr>
            <a:r>
              <a:rPr lang="en-US" sz="1100" spc="-10" dirty="0" smtClean="0">
                <a:latin typeface="Arial"/>
                <a:cs typeface="Arial"/>
              </a:rPr>
              <a:t>	</a:t>
            </a:r>
            <a:r>
              <a:rPr lang="en-US" sz="1100" spc="-10" dirty="0" smtClean="0">
                <a:latin typeface="Arial"/>
                <a:cs typeface="Arial"/>
              </a:rPr>
              <a:t>- i.e. the top, worst and most recently rated courses will be from the user’s university.</a:t>
            </a:r>
          </a:p>
          <a:p>
            <a:pPr marL="12700" marR="12700">
              <a:lnSpc>
                <a:spcPct val="113599"/>
              </a:lnSpc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site </a:t>
            </a:r>
            <a:r>
              <a:rPr sz="1100" spc="0" dirty="0" smtClean="0">
                <a:latin typeface="Arial"/>
                <a:cs typeface="Arial"/>
              </a:rPr>
              <a:t>will</a:t>
            </a:r>
            <a:r>
              <a:rPr sz="1100" spc="-5" dirty="0" smtClean="0">
                <a:latin typeface="Arial"/>
                <a:cs typeface="Arial"/>
              </a:rPr>
              <a:t> let it’s </a:t>
            </a:r>
            <a:r>
              <a:rPr sz="1100" spc="0" dirty="0" smtClean="0">
                <a:latin typeface="Arial"/>
                <a:cs typeface="Arial"/>
              </a:rPr>
              <a:t>users</a:t>
            </a:r>
            <a:r>
              <a:rPr sz="1100" spc="-5" dirty="0" smtClean="0">
                <a:latin typeface="Arial"/>
                <a:cs typeface="Arial"/>
              </a:rPr>
              <a:t> to </a:t>
            </a:r>
            <a:r>
              <a:rPr sz="1100" spc="0" dirty="0" smtClean="0">
                <a:latin typeface="Arial"/>
                <a:cs typeface="Arial"/>
              </a:rPr>
              <a:t>“like”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or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“dislike”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comments.</a:t>
            </a:r>
            <a:endParaRPr sz="1100" dirty="0">
              <a:latin typeface="Arial"/>
              <a:cs typeface="Arial"/>
            </a:endParaRPr>
          </a:p>
          <a:p>
            <a:pPr marL="12700" marR="447040">
              <a:lnSpc>
                <a:spcPct val="113599"/>
              </a:lnSpc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site </a:t>
            </a:r>
            <a:r>
              <a:rPr sz="1100" spc="0" dirty="0" smtClean="0">
                <a:latin typeface="Arial"/>
                <a:cs typeface="Arial"/>
              </a:rPr>
              <a:t>will</a:t>
            </a:r>
            <a:r>
              <a:rPr sz="1100" spc="-5" dirty="0" smtClean="0">
                <a:latin typeface="Arial"/>
                <a:cs typeface="Arial"/>
              </a:rPr>
              <a:t> let it’s </a:t>
            </a:r>
            <a:r>
              <a:rPr sz="1100" spc="0" dirty="0" smtClean="0">
                <a:latin typeface="Arial"/>
                <a:cs typeface="Arial"/>
              </a:rPr>
              <a:t>users</a:t>
            </a:r>
            <a:r>
              <a:rPr sz="1100" spc="-5" dirty="0" smtClean="0">
                <a:latin typeface="Arial"/>
                <a:cs typeface="Arial"/>
              </a:rPr>
              <a:t> to </a:t>
            </a:r>
            <a:r>
              <a:rPr sz="1100" spc="-10" dirty="0" smtClean="0">
                <a:latin typeface="Arial"/>
                <a:cs typeface="Arial"/>
              </a:rPr>
              <a:t>comment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or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reply</a:t>
            </a:r>
            <a:r>
              <a:rPr sz="1100" spc="-5" dirty="0" smtClean="0">
                <a:latin typeface="Arial"/>
                <a:cs typeface="Arial"/>
              </a:rPr>
              <a:t> at other </a:t>
            </a:r>
            <a:r>
              <a:rPr sz="1100" spc="0" dirty="0" smtClean="0">
                <a:latin typeface="Arial"/>
                <a:cs typeface="Arial"/>
              </a:rPr>
              <a:t>users’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comments. </a:t>
            </a:r>
            <a:endParaRPr lang="en-US" sz="1100" spc="-10" dirty="0" smtClean="0">
              <a:latin typeface="Arial"/>
              <a:cs typeface="Arial"/>
            </a:endParaRPr>
          </a:p>
          <a:p>
            <a:pPr marL="12700" marR="447040">
              <a:lnSpc>
                <a:spcPct val="113599"/>
              </a:lnSpc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site </a:t>
            </a:r>
            <a:r>
              <a:rPr sz="1100" spc="0" dirty="0" smtClean="0">
                <a:latin typeface="Arial"/>
                <a:cs typeface="Arial"/>
              </a:rPr>
              <a:t>will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provide</a:t>
            </a:r>
            <a:r>
              <a:rPr sz="1100" spc="-5" dirty="0" smtClean="0">
                <a:latin typeface="Arial"/>
                <a:cs typeface="Arial"/>
              </a:rPr>
              <a:t> the ability to </a:t>
            </a:r>
            <a:r>
              <a:rPr sz="1100" spc="0" dirty="0" smtClean="0">
                <a:latin typeface="Arial"/>
                <a:cs typeface="Arial"/>
              </a:rPr>
              <a:t>search</a:t>
            </a:r>
            <a:r>
              <a:rPr sz="1100" spc="-5" dirty="0" smtClean="0">
                <a:latin typeface="Arial"/>
                <a:cs typeface="Arial"/>
              </a:rPr>
              <a:t> into the </a:t>
            </a:r>
            <a:r>
              <a:rPr sz="1100" spc="-10" dirty="0" smtClean="0">
                <a:latin typeface="Arial"/>
                <a:cs typeface="Arial"/>
              </a:rPr>
              <a:t>posted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comments.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spc="-10" dirty="0" smtClean="0">
                <a:latin typeface="Arial"/>
                <a:cs typeface="Arial"/>
              </a:rPr>
              <a:t>The</a:t>
            </a:r>
            <a:r>
              <a:rPr sz="1100" spc="-5" dirty="0" smtClean="0">
                <a:latin typeface="Arial"/>
                <a:cs typeface="Arial"/>
              </a:rPr>
              <a:t> site </a:t>
            </a:r>
            <a:r>
              <a:rPr sz="1100" spc="0" dirty="0" smtClean="0">
                <a:latin typeface="Arial"/>
                <a:cs typeface="Arial"/>
              </a:rPr>
              <a:t>will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provide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support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page.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74650" y="0"/>
            <a:ext cx="8083550" cy="1022351"/>
          </a:xfrm>
          <a:prstGeom prst="rect">
            <a:avLst/>
          </a:prstGeom>
        </p:spPr>
        <p:txBody>
          <a:bodyPr vert="horz" wrap="square" lIns="0" tIns="465178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 smtClean="0">
                <a:latin typeface="Arial"/>
                <a:cs typeface="Arial"/>
              </a:rPr>
              <a:t>User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5" dirty="0" smtClean="0">
                <a:latin typeface="Arial"/>
                <a:cs typeface="Arial"/>
              </a:rPr>
              <a:t>needs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0" dirty="0" smtClean="0">
                <a:latin typeface="Arial"/>
                <a:cs typeface="Arial"/>
              </a:rPr>
              <a:t>matrix</a:t>
            </a:r>
            <a:endParaRPr sz="36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83862" y="1369387"/>
          <a:ext cx="8366743" cy="2395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249"/>
                <a:gridCol w="1195249"/>
                <a:gridCol w="1195249"/>
                <a:gridCol w="1195249"/>
                <a:gridCol w="1195249"/>
                <a:gridCol w="1195249"/>
                <a:gridCol w="1195249"/>
              </a:tblGrid>
              <a:tr h="954949">
                <a:tc>
                  <a:txBody>
                    <a:bodyPr/>
                    <a:lstStyle/>
                    <a:p>
                      <a:pPr marL="80645" marR="180975">
                        <a:lnSpc>
                          <a:spcPct val="204500"/>
                        </a:lnSpc>
                      </a:pPr>
                      <a:r>
                        <a:rPr sz="1100" dirty="0" smtClean="0">
                          <a:latin typeface="Arial"/>
                          <a:cs typeface="Arial"/>
                        </a:rPr>
                        <a:t>Needs</a:t>
                      </a:r>
                      <a:r>
                        <a:rPr sz="11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latin typeface="Arial"/>
                          <a:cs typeface="Arial"/>
                        </a:rPr>
                        <a:t>For</a:t>
                      </a:r>
                      <a:r>
                        <a:rPr sz="11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latin typeface="Arial"/>
                          <a:cs typeface="Arial"/>
                        </a:rPr>
                        <a:t>Our User</a:t>
                      </a:r>
                      <a:r>
                        <a:rPr sz="11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latin typeface="Arial"/>
                          <a:cs typeface="Arial"/>
                        </a:rPr>
                        <a:t>Personas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</a:pPr>
                      <a:r>
                        <a:rPr sz="1100" dirty="0" smtClean="0">
                          <a:latin typeface="Arial"/>
                          <a:cs typeface="Arial"/>
                        </a:rPr>
                        <a:t>Rate</a:t>
                      </a:r>
                      <a:r>
                        <a:rPr sz="11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latin typeface="Arial"/>
                          <a:cs typeface="Arial"/>
                        </a:rPr>
                        <a:t>Courses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2740" marR="289560" indent="-43180">
                        <a:lnSpc>
                          <a:spcPct val="102299"/>
                        </a:lnSpc>
                      </a:pPr>
                      <a:r>
                        <a:rPr sz="1100" dirty="0" smtClean="0">
                          <a:latin typeface="Arial"/>
                          <a:cs typeface="Arial"/>
                        </a:rPr>
                        <a:t>Comment Courses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1100" dirty="0" smtClean="0">
                          <a:latin typeface="Arial"/>
                          <a:cs typeface="Arial"/>
                        </a:rPr>
                        <a:t>View</a:t>
                      </a:r>
                      <a:r>
                        <a:rPr sz="11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latin typeface="Arial"/>
                          <a:cs typeface="Arial"/>
                        </a:rPr>
                        <a:t>Courses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100" dirty="0" smtClean="0">
                          <a:latin typeface="Arial"/>
                          <a:cs typeface="Arial"/>
                        </a:rPr>
                        <a:t>View</a:t>
                      </a:r>
                      <a:r>
                        <a:rPr sz="11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latin typeface="Arial"/>
                          <a:cs typeface="Arial"/>
                        </a:rPr>
                        <a:t>Comments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1790" marR="262255" indent="-89535">
                        <a:lnSpc>
                          <a:spcPct val="102299"/>
                        </a:lnSpc>
                      </a:pPr>
                      <a:r>
                        <a:rPr sz="1100" dirty="0" smtClean="0">
                          <a:latin typeface="Arial"/>
                          <a:cs typeface="Arial"/>
                        </a:rPr>
                        <a:t>Navigation Feature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4970" marR="235585" indent="-159385">
                        <a:lnSpc>
                          <a:spcPct val="102299"/>
                        </a:lnSpc>
                      </a:pPr>
                      <a:r>
                        <a:rPr sz="1100" dirty="0" smtClean="0">
                          <a:latin typeface="Arial"/>
                          <a:cs typeface="Arial"/>
                        </a:rPr>
                        <a:t>Contact</a:t>
                      </a:r>
                      <a:r>
                        <a:rPr sz="11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latin typeface="Arial"/>
                          <a:cs typeface="Arial"/>
                        </a:rPr>
                        <a:t>the Admin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0124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100" dirty="0" smtClean="0">
                          <a:latin typeface="Arial"/>
                          <a:cs typeface="Arial"/>
                        </a:rPr>
                        <a:t>Maggie</a:t>
                      </a:r>
                      <a:r>
                        <a:rPr sz="11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latin typeface="Arial"/>
                          <a:cs typeface="Arial"/>
                        </a:rPr>
                        <a:t>McGeek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latin typeface="MS PGothic"/>
                          <a:cs typeface="MS PGothic"/>
                        </a:rPr>
                        <a:t>✓</a:t>
                      </a:r>
                      <a:endParaRPr sz="1400" dirty="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latin typeface="MS PGothic"/>
                          <a:cs typeface="MS PGothic"/>
                        </a:rPr>
                        <a:t>✓</a:t>
                      </a:r>
                      <a:endParaRPr sz="1400" dirty="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latin typeface="MS PGothic"/>
                          <a:cs typeface="MS PGothic"/>
                        </a:rPr>
                        <a:t>✓</a:t>
                      </a:r>
                      <a:endParaRPr sz="1400" dirty="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latin typeface="MS PGothic"/>
                          <a:cs typeface="MS PGothic"/>
                        </a:rPr>
                        <a:t>✓</a:t>
                      </a:r>
                      <a:endParaRPr sz="140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latin typeface="MS PGothic"/>
                          <a:cs typeface="MS PGothic"/>
                        </a:rPr>
                        <a:t>✓</a:t>
                      </a:r>
                      <a:endParaRPr sz="140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latin typeface="MS PGothic"/>
                          <a:cs typeface="MS PGothic"/>
                        </a:rPr>
                        <a:t>✓</a:t>
                      </a:r>
                      <a:endParaRPr sz="140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0124">
                <a:tc>
                  <a:txBody>
                    <a:bodyPr/>
                    <a:lstStyle/>
                    <a:p>
                      <a:pPr marL="231775" marR="231140" indent="139700">
                        <a:lnSpc>
                          <a:spcPct val="102299"/>
                        </a:lnSpc>
                      </a:pPr>
                      <a:r>
                        <a:rPr sz="1100" dirty="0" smtClean="0">
                          <a:latin typeface="Arial"/>
                          <a:cs typeface="Arial"/>
                        </a:rPr>
                        <a:t>Charlie Cheaterson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latin typeface="MS PGothic"/>
                          <a:cs typeface="MS PGothic"/>
                        </a:rPr>
                        <a:t>✓</a:t>
                      </a:r>
                      <a:endParaRPr sz="140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latin typeface="MS PGothic"/>
                          <a:cs typeface="MS PGothic"/>
                        </a:rPr>
                        <a:t>✓</a:t>
                      </a:r>
                      <a:endParaRPr sz="1400" dirty="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latin typeface="MS PGothic"/>
                          <a:cs typeface="MS PGothic"/>
                        </a:rPr>
                        <a:t>✓</a:t>
                      </a:r>
                      <a:endParaRPr sz="1400" dirty="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MS PGothic"/>
                        <a:cs typeface="MS PGothic"/>
                      </a:endParaRPr>
                    </a:p>
                  </a:txBody>
                  <a:tcPr marL="0" marR="0" marT="0" marB="0" anchor="ctr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27050" y="-58738"/>
            <a:ext cx="8083550" cy="1022351"/>
          </a:xfrm>
          <a:prstGeom prst="rect">
            <a:avLst/>
          </a:prstGeom>
        </p:spPr>
        <p:txBody>
          <a:bodyPr vert="horz" wrap="square" lIns="0" tIns="465178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 smtClean="0">
                <a:latin typeface="Arial"/>
                <a:cs typeface="Arial"/>
              </a:rPr>
              <a:t>Site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5" dirty="0" smtClean="0">
                <a:latin typeface="Arial"/>
                <a:cs typeface="Arial"/>
              </a:rPr>
              <a:t>map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5" name="4 - Εικόνα" descr="sitemap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20301"/>
            <a:ext cx="9144000" cy="23028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5178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spc="-25" dirty="0" smtClean="0">
                <a:latin typeface="Arial"/>
                <a:cs typeface="Arial"/>
              </a:rPr>
              <a:t>URLs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225" y="1356486"/>
            <a:ext cx="1709420" cy="19126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latin typeface="Arial"/>
                <a:cs typeface="Arial"/>
              </a:rPr>
              <a:t>Home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page:</a:t>
            </a:r>
            <a:endParaRPr sz="1100">
              <a:latin typeface="Arial"/>
              <a:cs typeface="Arial"/>
            </a:endParaRPr>
          </a:p>
          <a:p>
            <a:pPr marL="12700" marR="408305">
              <a:lnSpc>
                <a:spcPct val="147700"/>
              </a:lnSpc>
            </a:pPr>
            <a:r>
              <a:rPr sz="1100" spc="-10" dirty="0" smtClean="0">
                <a:latin typeface="Arial"/>
                <a:cs typeface="Arial"/>
              </a:rPr>
              <a:t>Top</a:t>
            </a:r>
            <a:r>
              <a:rPr sz="1100" spc="-5" dirty="0" smtClean="0">
                <a:latin typeface="Arial"/>
                <a:cs typeface="Arial"/>
              </a:rPr>
              <a:t> rated </a:t>
            </a:r>
            <a:r>
              <a:rPr sz="1100" spc="-10" dirty="0" smtClean="0">
                <a:latin typeface="Arial"/>
                <a:cs typeface="Arial"/>
              </a:rPr>
              <a:t>courses: Worst</a:t>
            </a:r>
            <a:r>
              <a:rPr sz="1100" spc="-5" dirty="0" smtClean="0">
                <a:latin typeface="Arial"/>
                <a:cs typeface="Arial"/>
              </a:rPr>
              <a:t> rated </a:t>
            </a:r>
            <a:r>
              <a:rPr sz="1100" spc="-10" dirty="0" smtClean="0">
                <a:latin typeface="Arial"/>
                <a:cs typeface="Arial"/>
              </a:rPr>
              <a:t>courses:</a:t>
            </a:r>
            <a:endParaRPr sz="1100">
              <a:latin typeface="Arial"/>
              <a:cs typeface="Arial"/>
            </a:endParaRPr>
          </a:p>
          <a:p>
            <a:pPr marL="12700" marR="12700">
              <a:lnSpc>
                <a:spcPct val="147700"/>
              </a:lnSpc>
            </a:pPr>
            <a:r>
              <a:rPr sz="1100" spc="-10" dirty="0" smtClean="0">
                <a:latin typeface="Arial"/>
                <a:cs typeface="Arial"/>
              </a:rPr>
              <a:t>Most</a:t>
            </a:r>
            <a:r>
              <a:rPr sz="1100" spc="-5" dirty="0" smtClean="0">
                <a:latin typeface="Arial"/>
                <a:cs typeface="Arial"/>
              </a:rPr>
              <a:t> recent rated </a:t>
            </a:r>
            <a:r>
              <a:rPr sz="1100" spc="-10" dirty="0" smtClean="0">
                <a:latin typeface="Arial"/>
                <a:cs typeface="Arial"/>
              </a:rPr>
              <a:t>Courses: Each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course</a:t>
            </a:r>
            <a:r>
              <a:rPr sz="1100" spc="-5" dirty="0" smtClean="0">
                <a:latin typeface="Arial"/>
                <a:cs typeface="Arial"/>
              </a:rPr>
              <a:t> details:</a:t>
            </a:r>
            <a:endParaRPr sz="1100">
              <a:latin typeface="Arial"/>
              <a:cs typeface="Arial"/>
            </a:endParaRPr>
          </a:p>
          <a:p>
            <a:pPr marL="12700" marR="353695">
              <a:lnSpc>
                <a:spcPct val="147700"/>
              </a:lnSpc>
            </a:pPr>
            <a:r>
              <a:rPr sz="1100" spc="-10" dirty="0" smtClean="0">
                <a:latin typeface="Arial"/>
                <a:cs typeface="Arial"/>
              </a:rPr>
              <a:t>Rate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course</a:t>
            </a:r>
            <a:r>
              <a:rPr sz="1100" spc="-5" dirty="0" smtClean="0">
                <a:latin typeface="Arial"/>
                <a:cs typeface="Arial"/>
              </a:rPr>
              <a:t> form:</a:t>
            </a:r>
            <a:r>
              <a:rPr sz="1100" spc="-10" dirty="0" smtClean="0">
                <a:latin typeface="Arial"/>
                <a:cs typeface="Arial"/>
              </a:rPr>
              <a:t> About</a:t>
            </a:r>
            <a:r>
              <a:rPr sz="1100" spc="-5" dirty="0" smtClean="0">
                <a:latin typeface="Arial"/>
                <a:cs typeface="Arial"/>
              </a:rPr>
              <a:t> the application: Contact form: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9025" y="1356486"/>
            <a:ext cx="4879975" cy="19126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u="sng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  <a:hlinkClick r:id="rId2"/>
              </a:rPr>
              <a:t>www.ratemycourse.co.u</a:t>
            </a:r>
            <a:r>
              <a:rPr sz="1100" u="sng" spc="-15" dirty="0" smtClean="0">
                <a:solidFill>
                  <a:srgbClr val="1155CC"/>
                </a:solidFill>
                <a:latin typeface="Arial"/>
                <a:cs typeface="Arial"/>
                <a:hlinkClick r:id="rId2"/>
              </a:rPr>
              <a:t>k</a:t>
            </a:r>
            <a:r>
              <a:rPr sz="1100" u="sng" spc="-15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u="sng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  <a:hlinkClick r:id="rId3"/>
              </a:rPr>
              <a:t>www.ratemycourse.co.uk/rated_courses/to</a:t>
            </a:r>
            <a:r>
              <a:rPr sz="1100" u="sng" spc="-15" dirty="0" smtClean="0">
                <a:solidFill>
                  <a:srgbClr val="1155CC"/>
                </a:solidFill>
                <a:latin typeface="Arial"/>
                <a:cs typeface="Arial"/>
                <a:hlinkClick r:id="rId3"/>
              </a:rPr>
              <a:t>p</a:t>
            </a:r>
            <a:r>
              <a:rPr sz="1100" u="sng" spc="-15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u="sng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  <a:hlinkClick r:id="rId4"/>
              </a:rPr>
              <a:t>www.ratemycourse.co.uk/rated_courses/wors</a:t>
            </a:r>
            <a:r>
              <a:rPr sz="1100" u="sng" spc="-15" dirty="0" smtClean="0">
                <a:solidFill>
                  <a:srgbClr val="1155CC"/>
                </a:solidFill>
                <a:latin typeface="Arial"/>
                <a:cs typeface="Arial"/>
                <a:hlinkClick r:id="rId4"/>
              </a:rPr>
              <a:t>t</a:t>
            </a:r>
            <a:r>
              <a:rPr sz="1100" u="sng" spc="-15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u="sng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  <a:hlinkClick r:id="rId5"/>
              </a:rPr>
              <a:t>www.ratemycourse.co.uk/rated_courses/</a:t>
            </a:r>
            <a:r>
              <a:rPr lang="en-GB" sz="1100" u="sng" spc="-10" dirty="0" err="1" smtClean="0">
                <a:solidFill>
                  <a:srgbClr val="1155CC"/>
                </a:solidFill>
                <a:latin typeface="Arial"/>
                <a:cs typeface="Arial"/>
                <a:hlinkClick r:id="rId5"/>
              </a:rPr>
              <a:t>lates</a:t>
            </a:r>
            <a:r>
              <a:rPr sz="1100" u="sng" spc="-15" dirty="0" smtClean="0">
                <a:solidFill>
                  <a:srgbClr val="1155CC"/>
                </a:solidFill>
                <a:latin typeface="Arial"/>
                <a:cs typeface="Arial"/>
                <a:hlinkClick r:id="rId5"/>
              </a:rPr>
              <a:t>t</a:t>
            </a:r>
            <a:r>
              <a:rPr sz="1100" u="sng" spc="-15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u="sng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  <a:hlinkClick r:id="rId6"/>
              </a:rPr>
              <a:t>www.ratemycourse.co.uk/course/COURSE_NAM</a:t>
            </a:r>
            <a:r>
              <a:rPr sz="1100" u="sng" spc="-20" dirty="0" smtClean="0">
                <a:solidFill>
                  <a:srgbClr val="1155CC"/>
                </a:solidFill>
                <a:latin typeface="Arial"/>
                <a:cs typeface="Arial"/>
                <a:hlinkClick r:id="rId6"/>
              </a:rPr>
              <a:t>E</a:t>
            </a:r>
            <a:r>
              <a:rPr sz="1100" u="sng" spc="-20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u="sng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  <a:hlinkClick r:id="rId7"/>
              </a:rPr>
              <a:t>www.ratemycourse.co.uk/course/COURSE_NAME/rat</a:t>
            </a:r>
            <a:r>
              <a:rPr sz="1100" u="sng" spc="-20" dirty="0" smtClean="0">
                <a:solidFill>
                  <a:srgbClr val="1155CC"/>
                </a:solidFill>
                <a:latin typeface="Arial"/>
                <a:cs typeface="Arial"/>
                <a:hlinkClick r:id="rId7"/>
              </a:rPr>
              <a:t>e</a:t>
            </a:r>
            <a:r>
              <a:rPr lang="en-GB" sz="1100" u="sng" spc="-20" dirty="0" smtClean="0">
                <a:solidFill>
                  <a:srgbClr val="1155CC"/>
                </a:solidFill>
                <a:latin typeface="Arial"/>
                <a:cs typeface="Arial"/>
              </a:rPr>
              <a:t>It</a:t>
            </a:r>
            <a:r>
              <a:rPr sz="1100" u="sng" spc="-20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u="sng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  <a:hlinkClick r:id="rId8"/>
              </a:rPr>
              <a:t>www.ratemycourse.co.uk/about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u="sng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  <a:hlinkClick r:id="rId9"/>
              </a:rPr>
              <a:t>www.ratemycourse.co.uk/contact</a:t>
            </a:r>
            <a:r>
              <a:rPr sz="1100" u="sng" spc="-10" dirty="0" smtClean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203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 smtClean="0">
                <a:latin typeface="Arial"/>
                <a:cs typeface="Arial"/>
              </a:rPr>
              <a:t>User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5" dirty="0" smtClean="0">
                <a:latin typeface="Arial"/>
                <a:cs typeface="Arial"/>
              </a:rPr>
              <a:t>Personas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15" dirty="0" smtClean="0">
                <a:latin typeface="Arial"/>
                <a:cs typeface="Arial"/>
              </a:rPr>
              <a:t>(1/2)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5575" y="1092039"/>
            <a:ext cx="349206" cy="0"/>
          </a:xfrm>
          <a:custGeom>
            <a:avLst/>
            <a:gdLst/>
            <a:ahLst/>
            <a:cxnLst/>
            <a:rect l="l" t="t" r="r" b="b"/>
            <a:pathLst>
              <a:path w="349206">
                <a:moveTo>
                  <a:pt x="0" y="0"/>
                </a:moveTo>
                <a:lnTo>
                  <a:pt x="349206" y="0"/>
                </a:lnTo>
              </a:path>
            </a:pathLst>
          </a:custGeom>
          <a:ln w="146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5575" y="1473039"/>
            <a:ext cx="806726" cy="0"/>
          </a:xfrm>
          <a:custGeom>
            <a:avLst/>
            <a:gdLst/>
            <a:ahLst/>
            <a:cxnLst/>
            <a:rect l="l" t="t" r="r" b="b"/>
            <a:pathLst>
              <a:path w="806726">
                <a:moveTo>
                  <a:pt x="0" y="0"/>
                </a:moveTo>
                <a:lnTo>
                  <a:pt x="806726" y="0"/>
                </a:lnTo>
              </a:path>
            </a:pathLst>
          </a:custGeom>
          <a:ln w="146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72875" y="937536"/>
            <a:ext cx="6231890" cy="560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 smtClean="0">
                <a:latin typeface="Arial"/>
                <a:cs typeface="Arial"/>
              </a:rPr>
              <a:t>Use</a:t>
            </a:r>
            <a:r>
              <a:rPr sz="1100" b="1" spc="-5" dirty="0" smtClean="0">
                <a:latin typeface="Arial"/>
                <a:cs typeface="Arial"/>
              </a:rPr>
              <a:t>r</a:t>
            </a:r>
            <a:r>
              <a:rPr sz="1100" spc="-5" dirty="0" smtClean="0">
                <a:latin typeface="Arial"/>
                <a:cs typeface="Arial"/>
              </a:rPr>
              <a:t>: </a:t>
            </a:r>
            <a:r>
              <a:rPr sz="1100" spc="-10" dirty="0" smtClean="0">
                <a:latin typeface="Arial"/>
                <a:cs typeface="Arial"/>
              </a:rPr>
              <a:t>Student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who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wishes</a:t>
            </a:r>
            <a:r>
              <a:rPr sz="1100" spc="-5" dirty="0" smtClean="0">
                <a:latin typeface="Arial"/>
                <a:cs typeface="Arial"/>
              </a:rPr>
              <a:t> to actively participate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-5" dirty="0" smtClean="0">
                <a:latin typeface="Arial"/>
                <a:cs typeface="Arial"/>
              </a:rPr>
              <a:t> the site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0"/>
              </a:spcBef>
            </a:pPr>
            <a:endParaRPr sz="65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>
              <a:lnSpc>
                <a:spcPct val="100000"/>
              </a:lnSpc>
            </a:pPr>
            <a:r>
              <a:rPr sz="1100" b="1" spc="-10" dirty="0" smtClean="0">
                <a:latin typeface="Arial"/>
                <a:cs typeface="Arial"/>
              </a:rPr>
              <a:t>Description</a:t>
            </a:r>
            <a:r>
              <a:rPr sz="1100" spc="-5" dirty="0" smtClean="0">
                <a:latin typeface="Arial"/>
                <a:cs typeface="Arial"/>
              </a:rPr>
              <a:t>: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Maggie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McGeek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really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sweet,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but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socially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awkward,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lady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that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working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hard</a:t>
            </a:r>
            <a:r>
              <a:rPr sz="1100" spc="114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2875" y="1486237"/>
            <a:ext cx="6240780" cy="17259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just">
              <a:lnSpc>
                <a:spcPct val="113599"/>
              </a:lnSpc>
            </a:pPr>
            <a:r>
              <a:rPr sz="1100" dirty="0" smtClean="0">
                <a:latin typeface="Arial"/>
                <a:cs typeface="Arial"/>
              </a:rPr>
              <a:t>order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to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get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her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Masters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Degree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Aeronautical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Engineering.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Maggie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finds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it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that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really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easy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to</a:t>
            </a:r>
            <a:r>
              <a:rPr sz="1100" spc="-10" dirty="0" smtClean="0">
                <a:latin typeface="Arial"/>
                <a:cs typeface="Arial"/>
              </a:rPr>
              <a:t> communicate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by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typing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her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keyboard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instead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of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getting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actual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touch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with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people.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This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kind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of behaviour makes her really active in the world of Internet and Social </a:t>
            </a:r>
            <a:r>
              <a:rPr sz="1100" spc="-10" dirty="0" smtClean="0">
                <a:latin typeface="Arial"/>
                <a:cs typeface="Arial"/>
              </a:rPr>
              <a:t>Media, where </a:t>
            </a:r>
            <a:r>
              <a:rPr sz="1100" spc="-5" dirty="0" smtClean="0">
                <a:latin typeface="Arial"/>
                <a:cs typeface="Arial"/>
              </a:rPr>
              <a:t>of course Maggie’ s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profile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picture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cat,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as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she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tries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to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protect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her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privacy.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In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context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of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our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site,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Maggie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1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really glad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that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she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has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chance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to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rate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courses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that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she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attended,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give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her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feedback,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and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enlighten other </a:t>
            </a:r>
            <a:r>
              <a:rPr sz="1100" spc="-10" dirty="0" smtClean="0">
                <a:latin typeface="Arial"/>
                <a:cs typeface="Arial"/>
              </a:rPr>
              <a:t>students </a:t>
            </a:r>
            <a:r>
              <a:rPr sz="1100" spc="-5" dirty="0" smtClean="0">
                <a:latin typeface="Arial"/>
                <a:cs typeface="Arial"/>
              </a:rPr>
              <a:t>that try to find more </a:t>
            </a:r>
            <a:r>
              <a:rPr sz="1100" spc="-10" dirty="0" smtClean="0">
                <a:latin typeface="Arial"/>
                <a:cs typeface="Arial"/>
              </a:rPr>
              <a:t>about </a:t>
            </a:r>
            <a:r>
              <a:rPr sz="1100" spc="-5" dirty="0" smtClean="0">
                <a:latin typeface="Arial"/>
                <a:cs typeface="Arial"/>
              </a:rPr>
              <a:t>the offered </a:t>
            </a:r>
            <a:r>
              <a:rPr sz="1100" spc="-10" dirty="0" smtClean="0">
                <a:latin typeface="Arial"/>
                <a:cs typeface="Arial"/>
              </a:rPr>
              <a:t>courses. </a:t>
            </a:r>
            <a:r>
              <a:rPr sz="1100" spc="-5" dirty="0" smtClean="0">
                <a:latin typeface="Arial"/>
                <a:cs typeface="Arial"/>
              </a:rPr>
              <a:t>Although, Maggie is quite frustrated by the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fact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that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one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of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her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electives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was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not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included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list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with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available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courses,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that’s</a:t>
            </a:r>
            <a:r>
              <a:rPr sz="1100" spc="100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why she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pestering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admin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with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her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daily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messages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where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she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demanding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to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learn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more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about</a:t>
            </a:r>
            <a:r>
              <a:rPr sz="1100" spc="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 progress that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done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while</a:t>
            </a:r>
            <a:r>
              <a:rPr sz="1100" spc="-5" dirty="0" smtClean="0">
                <a:latin typeface="Arial"/>
                <a:cs typeface="Arial"/>
              </a:rPr>
              <a:t> the </a:t>
            </a:r>
            <a:r>
              <a:rPr sz="1100" spc="0" dirty="0" smtClean="0">
                <a:latin typeface="Arial"/>
                <a:cs typeface="Arial"/>
              </a:rPr>
              <a:t>course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added</a:t>
            </a:r>
            <a:r>
              <a:rPr sz="1100" spc="-5" dirty="0" smtClean="0">
                <a:latin typeface="Arial"/>
                <a:cs typeface="Arial"/>
              </a:rPr>
              <a:t> to the site.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5575" y="3568539"/>
            <a:ext cx="954302" cy="0"/>
          </a:xfrm>
          <a:custGeom>
            <a:avLst/>
            <a:gdLst/>
            <a:ahLst/>
            <a:cxnLst/>
            <a:rect l="l" t="t" r="r" b="b"/>
            <a:pathLst>
              <a:path w="954302">
                <a:moveTo>
                  <a:pt x="0" y="0"/>
                </a:moveTo>
                <a:lnTo>
                  <a:pt x="954302" y="0"/>
                </a:lnTo>
              </a:path>
            </a:pathLst>
          </a:custGeom>
          <a:ln w="146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72875" y="3414037"/>
            <a:ext cx="491426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 smtClean="0">
                <a:latin typeface="Arial"/>
                <a:cs typeface="Arial"/>
              </a:rPr>
              <a:t>Critical </a:t>
            </a:r>
            <a:r>
              <a:rPr sz="1100" b="1" spc="-10" dirty="0" smtClean="0">
                <a:latin typeface="Arial"/>
                <a:cs typeface="Arial"/>
              </a:rPr>
              <a:t>needs</a:t>
            </a:r>
            <a:r>
              <a:rPr sz="1100" spc="-5" dirty="0" smtClean="0">
                <a:latin typeface="Arial"/>
                <a:cs typeface="Arial"/>
              </a:rPr>
              <a:t>: Basically, everything that </a:t>
            </a:r>
            <a:r>
              <a:rPr sz="1100" spc="0" dirty="0" smtClean="0">
                <a:latin typeface="Arial"/>
                <a:cs typeface="Arial"/>
              </a:rPr>
              <a:t>is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available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will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be</a:t>
            </a:r>
            <a:r>
              <a:rPr sz="1100" spc="-5" dirty="0" smtClean="0">
                <a:latin typeface="Arial"/>
                <a:cs typeface="Arial"/>
              </a:rPr>
              <a:t> utilised </a:t>
            </a:r>
            <a:r>
              <a:rPr sz="1100" spc="0" dirty="0" smtClean="0">
                <a:latin typeface="Arial"/>
                <a:cs typeface="Arial"/>
              </a:rPr>
              <a:t>by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Maggie.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85575" y="3949539"/>
            <a:ext cx="2911200" cy="0"/>
          </a:xfrm>
          <a:custGeom>
            <a:avLst/>
            <a:gdLst/>
            <a:ahLst/>
            <a:cxnLst/>
            <a:rect l="l" t="t" r="r" b="b"/>
            <a:pathLst>
              <a:path w="2911200">
                <a:moveTo>
                  <a:pt x="0" y="0"/>
                </a:moveTo>
                <a:lnTo>
                  <a:pt x="2911200" y="0"/>
                </a:lnTo>
              </a:path>
            </a:pathLst>
          </a:custGeom>
          <a:ln w="146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2875" y="3795037"/>
            <a:ext cx="622871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spc="-10" dirty="0" smtClean="0">
                <a:latin typeface="Arial"/>
                <a:cs typeface="Arial"/>
              </a:rPr>
              <a:t>Opportunities </a:t>
            </a:r>
            <a:r>
              <a:rPr sz="1100" b="1" spc="-10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to </a:t>
            </a:r>
            <a:r>
              <a:rPr sz="1100" b="1" spc="-10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improve </a:t>
            </a:r>
            <a:r>
              <a:rPr sz="1100" b="1" spc="-10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user </a:t>
            </a:r>
            <a:r>
              <a:rPr sz="1100" b="1" spc="-10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experienc</a:t>
            </a:r>
            <a:r>
              <a:rPr sz="1100" b="1" spc="-5" dirty="0" smtClean="0">
                <a:latin typeface="Arial"/>
                <a:cs typeface="Arial"/>
              </a:rPr>
              <a:t>e</a:t>
            </a:r>
            <a:r>
              <a:rPr sz="1100" spc="-5" dirty="0" smtClean="0">
                <a:latin typeface="Arial"/>
                <a:cs typeface="Arial"/>
              </a:rPr>
              <a:t>: </a:t>
            </a:r>
            <a:r>
              <a:rPr sz="1100" spc="-10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Maybe </a:t>
            </a:r>
            <a:r>
              <a:rPr sz="1100" spc="-10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allowing </a:t>
            </a:r>
            <a:r>
              <a:rPr sz="1100" spc="-10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more </a:t>
            </a:r>
            <a:r>
              <a:rPr sz="1100" spc="-10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characters </a:t>
            </a:r>
            <a:r>
              <a:rPr sz="1100" spc="-10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in </a:t>
            </a:r>
            <a:r>
              <a:rPr sz="1100" spc="-10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the </a:t>
            </a:r>
            <a:r>
              <a:rPr sz="1100" spc="-10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comments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2875" y="3985537"/>
            <a:ext cx="539559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latin typeface="Arial"/>
                <a:cs typeface="Arial"/>
              </a:rPr>
              <a:t>section. </a:t>
            </a:r>
            <a:r>
              <a:rPr sz="1100" spc="-10" dirty="0" smtClean="0">
                <a:latin typeface="Arial"/>
                <a:cs typeface="Arial"/>
              </a:rPr>
              <a:t>Perhaps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Maggie’s</a:t>
            </a:r>
            <a:r>
              <a:rPr sz="1100" spc="-5" dirty="0" smtClean="0">
                <a:latin typeface="Arial"/>
                <a:cs typeface="Arial"/>
              </a:rPr>
              <a:t> input </a:t>
            </a:r>
            <a:r>
              <a:rPr sz="1100" spc="0" dirty="0" smtClean="0">
                <a:latin typeface="Arial"/>
                <a:cs typeface="Arial"/>
              </a:rPr>
              <a:t>in</a:t>
            </a:r>
            <a:r>
              <a:rPr sz="1100" spc="-5" dirty="0" smtClean="0">
                <a:latin typeface="Arial"/>
                <a:cs typeface="Arial"/>
              </a:rPr>
              <a:t> the further additions to the site </a:t>
            </a:r>
            <a:r>
              <a:rPr sz="1100" spc="0" dirty="0" smtClean="0">
                <a:latin typeface="Arial"/>
                <a:cs typeface="Arial"/>
              </a:rPr>
              <a:t>will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prove</a:t>
            </a:r>
            <a:r>
              <a:rPr sz="1100" spc="-5" dirty="0" smtClean="0">
                <a:latin typeface="Arial"/>
                <a:cs typeface="Arial"/>
              </a:rPr>
              <a:t> invaluable.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025" y="3044162"/>
            <a:ext cx="1755139" cy="10934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latin typeface="Arial"/>
                <a:cs typeface="Arial"/>
              </a:rPr>
              <a:t>Name: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Maggie</a:t>
            </a:r>
            <a:r>
              <a:rPr sz="1100" b="1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McGeek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spc="-10" dirty="0" smtClean="0">
                <a:latin typeface="Arial"/>
                <a:cs typeface="Arial"/>
              </a:rPr>
              <a:t>Age: </a:t>
            </a:r>
            <a:r>
              <a:rPr sz="1100" b="1" spc="-10" dirty="0" smtClean="0">
                <a:latin typeface="Arial"/>
                <a:cs typeface="Arial"/>
              </a:rPr>
              <a:t>22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</a:pPr>
            <a:endParaRPr sz="550" dirty="0"/>
          </a:p>
          <a:p>
            <a:pPr marL="12700" marR="12700">
              <a:lnSpc>
                <a:spcPct val="102299"/>
              </a:lnSpc>
            </a:pPr>
            <a:r>
              <a:rPr sz="1100" spc="-10" dirty="0" smtClean="0">
                <a:latin typeface="Arial"/>
                <a:cs typeface="Arial"/>
              </a:rPr>
              <a:t>Hobbies: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Problem</a:t>
            </a:r>
            <a:r>
              <a:rPr sz="1100" b="1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Solving, Reading</a:t>
            </a:r>
            <a:r>
              <a:rPr sz="1100" b="1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romantic</a:t>
            </a:r>
            <a:r>
              <a:rPr sz="1100" b="1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novels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9"/>
              </a:spcBef>
            </a:pPr>
            <a:endParaRPr sz="600" dirty="0"/>
          </a:p>
          <a:p>
            <a:pPr marL="12700">
              <a:lnSpc>
                <a:spcPct val="100000"/>
              </a:lnSpc>
            </a:pPr>
            <a:r>
              <a:rPr sz="1100" spc="-10" dirty="0" smtClean="0">
                <a:latin typeface="Arial"/>
                <a:cs typeface="Arial"/>
              </a:rPr>
              <a:t>Occupation: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MSc</a:t>
            </a:r>
            <a:r>
              <a:rPr sz="1100" b="1" spc="-5" dirty="0" smtClean="0">
                <a:latin typeface="Arial"/>
                <a:cs typeface="Arial"/>
              </a:rPr>
              <a:t> </a:t>
            </a:r>
            <a:r>
              <a:rPr sz="1100" b="1" spc="-10" dirty="0" smtClean="0">
                <a:latin typeface="Arial"/>
                <a:cs typeface="Arial"/>
              </a:rPr>
              <a:t>Student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857399"/>
            <a:ext cx="2299801" cy="1786882"/>
          </a:xfrm>
          <a:custGeom>
            <a:avLst/>
            <a:gdLst/>
            <a:ahLst/>
            <a:cxnLst/>
            <a:rect l="l" t="t" r="r" b="b"/>
            <a:pathLst>
              <a:path w="2299801" h="1786882">
                <a:moveTo>
                  <a:pt x="0" y="0"/>
                </a:moveTo>
                <a:lnTo>
                  <a:pt x="2299801" y="0"/>
                </a:lnTo>
                <a:lnTo>
                  <a:pt x="2299801" y="1786882"/>
                </a:lnTo>
                <a:lnTo>
                  <a:pt x="0" y="17868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857399"/>
            <a:ext cx="2299801" cy="1786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2624" y="477325"/>
            <a:ext cx="5448476" cy="4666174"/>
          </a:xfrm>
          <a:custGeom>
            <a:avLst/>
            <a:gdLst/>
            <a:ahLst/>
            <a:cxnLst/>
            <a:rect l="l" t="t" r="r" b="b"/>
            <a:pathLst>
              <a:path w="5448476" h="4666174">
                <a:moveTo>
                  <a:pt x="0" y="0"/>
                </a:moveTo>
                <a:lnTo>
                  <a:pt x="5448476" y="0"/>
                </a:lnTo>
                <a:lnTo>
                  <a:pt x="5448476" y="4666174"/>
                </a:lnTo>
                <a:lnTo>
                  <a:pt x="0" y="46661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26" name="Picture 2" descr="\\win4.ad.dcs.gla.ac.uk\it13\homes\2111156s\Downloads\home_af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614" y="481117"/>
            <a:ext cx="5447486" cy="468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04800" y="-19049"/>
            <a:ext cx="8083550" cy="685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 smtClean="0">
                <a:latin typeface="Arial"/>
                <a:cs typeface="Arial"/>
              </a:rPr>
              <a:t>Wireframes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15" dirty="0" smtClean="0">
                <a:latin typeface="Arial"/>
                <a:cs typeface="Arial"/>
              </a:rPr>
              <a:t>(1/3)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5800" y="569124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73100" y="661387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206" y="900312"/>
            <a:ext cx="4603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latin typeface="Arial"/>
                <a:cs typeface="Arial"/>
              </a:rPr>
              <a:t>header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690" y="2957712"/>
            <a:ext cx="32829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latin typeface="Arial"/>
                <a:cs typeface="Arial"/>
              </a:rPr>
              <a:t>body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690" y="4843662"/>
            <a:ext cx="38290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latin typeface="Arial"/>
                <a:cs typeface="Arial"/>
              </a:rPr>
              <a:t>footer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97675" y="729036"/>
            <a:ext cx="1170305" cy="5219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7505" indent="-345440">
              <a:lnSpc>
                <a:spcPct val="100000"/>
              </a:lnSpc>
              <a:buFont typeface="Arial"/>
              <a:buAutoNum type="arabicPeriod"/>
              <a:tabLst>
                <a:tab pos="357505" algn="l"/>
              </a:tabLst>
            </a:pPr>
            <a:r>
              <a:rPr sz="1100" spc="-5" dirty="0" smtClean="0">
                <a:latin typeface="Arial"/>
                <a:cs typeface="Arial"/>
              </a:rPr>
              <a:t>login/register</a:t>
            </a:r>
            <a:endParaRPr sz="1100">
              <a:latin typeface="Arial"/>
              <a:cs typeface="Arial"/>
            </a:endParaRPr>
          </a:p>
          <a:p>
            <a:pPr marL="357505" indent="-345440"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  <a:tabLst>
                <a:tab pos="357505" algn="l"/>
              </a:tabLst>
            </a:pPr>
            <a:r>
              <a:rPr sz="1100" dirty="0" smtClean="0">
                <a:latin typeface="Arial"/>
                <a:cs typeface="Arial"/>
              </a:rPr>
              <a:t>logo</a:t>
            </a:r>
            <a:endParaRPr sz="1100">
              <a:latin typeface="Arial"/>
              <a:cs typeface="Arial"/>
            </a:endParaRPr>
          </a:p>
          <a:p>
            <a:pPr marL="357505" indent="-345440"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  <a:tabLst>
                <a:tab pos="357505" algn="l"/>
              </a:tabLst>
            </a:pPr>
            <a:r>
              <a:rPr sz="1100" dirty="0" smtClean="0">
                <a:latin typeface="Arial"/>
                <a:cs typeface="Arial"/>
              </a:rPr>
              <a:t>menu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bar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7675" y="1414836"/>
            <a:ext cx="64262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57505" algn="l"/>
              </a:tabLst>
            </a:pPr>
            <a:r>
              <a:rPr sz="1100" spc="-5" dirty="0" smtClean="0">
                <a:latin typeface="Arial"/>
                <a:cs typeface="Arial"/>
              </a:rPr>
              <a:t>4.	</a:t>
            </a:r>
            <a:r>
              <a:rPr sz="1100" spc="-10" dirty="0" smtClean="0">
                <a:latin typeface="Arial"/>
                <a:cs typeface="Arial"/>
              </a:rPr>
              <a:t>path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7675" y="1929187"/>
            <a:ext cx="148082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57505" algn="l"/>
              </a:tabLst>
            </a:pPr>
            <a:r>
              <a:rPr sz="1100" spc="-5" dirty="0" smtClean="0">
                <a:latin typeface="Arial"/>
                <a:cs typeface="Arial"/>
              </a:rPr>
              <a:t>5.	navigation feature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7675" y="2786437"/>
            <a:ext cx="2085975" cy="693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7505" indent="-345440">
              <a:lnSpc>
                <a:spcPct val="100000"/>
              </a:lnSpc>
              <a:buFont typeface="Arial"/>
              <a:buAutoNum type="arabicPeriod" startAt="6"/>
              <a:tabLst>
                <a:tab pos="357505" algn="l"/>
              </a:tabLst>
            </a:pPr>
            <a:r>
              <a:rPr sz="1100" spc="-5" dirty="0" smtClean="0">
                <a:latin typeface="Arial"/>
                <a:cs typeface="Arial"/>
              </a:rPr>
              <a:t>top rated </a:t>
            </a:r>
            <a:r>
              <a:rPr sz="1100" spc="0" dirty="0" smtClean="0">
                <a:latin typeface="Arial"/>
                <a:cs typeface="Arial"/>
              </a:rPr>
              <a:t>courses</a:t>
            </a:r>
            <a:r>
              <a:rPr sz="1100" spc="-5" dirty="0" smtClean="0">
                <a:latin typeface="Arial"/>
                <a:cs typeface="Arial"/>
              </a:rPr>
              <a:t> list</a:t>
            </a:r>
            <a:endParaRPr sz="1100" dirty="0">
              <a:latin typeface="Arial"/>
              <a:cs typeface="Arial"/>
            </a:endParaRPr>
          </a:p>
          <a:p>
            <a:pPr marL="357505" indent="-345440">
              <a:lnSpc>
                <a:spcPct val="100000"/>
              </a:lnSpc>
              <a:spcBef>
                <a:spcPts val="30"/>
              </a:spcBef>
              <a:buFont typeface="Arial"/>
              <a:buAutoNum type="arabicPeriod" startAt="6"/>
              <a:tabLst>
                <a:tab pos="357505" algn="l"/>
              </a:tabLst>
            </a:pPr>
            <a:r>
              <a:rPr sz="1100" spc="-10" dirty="0" smtClean="0">
                <a:latin typeface="Arial"/>
                <a:cs typeface="Arial"/>
              </a:rPr>
              <a:t>worst</a:t>
            </a:r>
            <a:r>
              <a:rPr sz="1100" spc="-5" dirty="0" smtClean="0">
                <a:latin typeface="Arial"/>
                <a:cs typeface="Arial"/>
              </a:rPr>
              <a:t> rated </a:t>
            </a:r>
            <a:r>
              <a:rPr sz="1100" spc="0" dirty="0" smtClean="0">
                <a:latin typeface="Arial"/>
                <a:cs typeface="Arial"/>
              </a:rPr>
              <a:t>courses</a:t>
            </a:r>
            <a:r>
              <a:rPr sz="1100" spc="-5" dirty="0" smtClean="0">
                <a:latin typeface="Arial"/>
                <a:cs typeface="Arial"/>
              </a:rPr>
              <a:t> list</a:t>
            </a:r>
            <a:endParaRPr sz="1100" dirty="0">
              <a:latin typeface="Arial"/>
              <a:cs typeface="Arial"/>
            </a:endParaRPr>
          </a:p>
          <a:p>
            <a:pPr marL="357505" indent="-345440">
              <a:lnSpc>
                <a:spcPct val="100000"/>
              </a:lnSpc>
              <a:spcBef>
                <a:spcPts val="30"/>
              </a:spcBef>
              <a:buFont typeface="Arial"/>
              <a:buAutoNum type="arabicPeriod" startAt="6"/>
              <a:tabLst>
                <a:tab pos="357505" algn="l"/>
              </a:tabLst>
            </a:pPr>
            <a:r>
              <a:rPr sz="1100" spc="-10" dirty="0" smtClean="0">
                <a:latin typeface="Arial"/>
                <a:cs typeface="Arial"/>
              </a:rPr>
              <a:t>most</a:t>
            </a:r>
            <a:r>
              <a:rPr sz="1100" spc="-5" dirty="0" smtClean="0">
                <a:latin typeface="Arial"/>
                <a:cs typeface="Arial"/>
              </a:rPr>
              <a:t> recently rated </a:t>
            </a:r>
            <a:r>
              <a:rPr sz="1100" spc="0" dirty="0" smtClean="0">
                <a:latin typeface="Arial"/>
                <a:cs typeface="Arial"/>
              </a:rPr>
              <a:t>courses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20036" y="4672387"/>
            <a:ext cx="1697989" cy="3505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066">
              <a:lnSpc>
                <a:spcPct val="100000"/>
              </a:lnSpc>
              <a:spcBef>
                <a:spcPts val="30"/>
              </a:spcBef>
              <a:tabLst>
                <a:tab pos="434975" algn="l"/>
              </a:tabLst>
            </a:pPr>
            <a:r>
              <a:rPr lang="en-GB" sz="1100" dirty="0" smtClean="0">
                <a:latin typeface="Arial"/>
                <a:cs typeface="Arial"/>
              </a:rPr>
              <a:t>9.        </a:t>
            </a:r>
            <a:r>
              <a:rPr sz="1100" dirty="0" smtClean="0">
                <a:latin typeface="Arial"/>
                <a:cs typeface="Arial"/>
              </a:rPr>
              <a:t>quick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links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6449" y="484767"/>
            <a:ext cx="244799" cy="901032"/>
          </a:xfrm>
          <a:custGeom>
            <a:avLst/>
            <a:gdLst/>
            <a:ahLst/>
            <a:cxnLst/>
            <a:rect l="l" t="t" r="r" b="b"/>
            <a:pathLst>
              <a:path w="244799" h="901032">
                <a:moveTo>
                  <a:pt x="244799" y="901032"/>
                </a:moveTo>
                <a:lnTo>
                  <a:pt x="205257" y="899944"/>
                </a:lnTo>
                <a:lnTo>
                  <a:pt x="156704" y="894795"/>
                </a:lnTo>
                <a:lnTo>
                  <a:pt x="122399" y="470832"/>
                </a:lnTo>
                <a:lnTo>
                  <a:pt x="120722" y="467447"/>
                </a:lnTo>
                <a:lnTo>
                  <a:pt x="70131" y="454111"/>
                </a:lnTo>
                <a:lnTo>
                  <a:pt x="15737" y="450599"/>
                </a:lnTo>
                <a:lnTo>
                  <a:pt x="0" y="450432"/>
                </a:lnTo>
                <a:lnTo>
                  <a:pt x="20308" y="450153"/>
                </a:lnTo>
                <a:lnTo>
                  <a:pt x="73705" y="446321"/>
                </a:lnTo>
                <a:lnTo>
                  <a:pt x="117250" y="435907"/>
                </a:lnTo>
                <a:lnTo>
                  <a:pt x="122399" y="20232"/>
                </a:lnTo>
                <a:lnTo>
                  <a:pt x="159823" y="5550"/>
                </a:lnTo>
                <a:lnTo>
                  <a:pt x="209558" y="691"/>
                </a:lnTo>
                <a:lnTo>
                  <a:pt x="22906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9174" y="1457142"/>
            <a:ext cx="244799" cy="2942232"/>
          </a:xfrm>
          <a:custGeom>
            <a:avLst/>
            <a:gdLst/>
            <a:ahLst/>
            <a:cxnLst/>
            <a:rect l="l" t="t" r="r" b="b"/>
            <a:pathLst>
              <a:path w="244799" h="2942232">
                <a:moveTo>
                  <a:pt x="244799" y="2942232"/>
                </a:moveTo>
                <a:lnTo>
                  <a:pt x="205257" y="2941144"/>
                </a:lnTo>
                <a:lnTo>
                  <a:pt x="156704" y="2935995"/>
                </a:lnTo>
                <a:lnTo>
                  <a:pt x="122399" y="1491432"/>
                </a:lnTo>
                <a:lnTo>
                  <a:pt x="120722" y="1488047"/>
                </a:lnTo>
                <a:lnTo>
                  <a:pt x="70131" y="1474711"/>
                </a:lnTo>
                <a:lnTo>
                  <a:pt x="15737" y="1471199"/>
                </a:lnTo>
                <a:lnTo>
                  <a:pt x="0" y="1471032"/>
                </a:lnTo>
                <a:lnTo>
                  <a:pt x="20308" y="1470753"/>
                </a:lnTo>
                <a:lnTo>
                  <a:pt x="73705" y="1466921"/>
                </a:lnTo>
                <a:lnTo>
                  <a:pt x="117250" y="1456507"/>
                </a:lnTo>
                <a:lnTo>
                  <a:pt x="122399" y="20232"/>
                </a:lnTo>
                <a:lnTo>
                  <a:pt x="159823" y="5550"/>
                </a:lnTo>
                <a:lnTo>
                  <a:pt x="209558" y="691"/>
                </a:lnTo>
                <a:lnTo>
                  <a:pt x="22906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9174" y="4564967"/>
            <a:ext cx="244799" cy="578532"/>
          </a:xfrm>
          <a:custGeom>
            <a:avLst/>
            <a:gdLst/>
            <a:ahLst/>
            <a:cxnLst/>
            <a:rect l="l" t="t" r="r" b="b"/>
            <a:pathLst>
              <a:path w="244799" h="578532">
                <a:moveTo>
                  <a:pt x="244799" y="578532"/>
                </a:moveTo>
                <a:lnTo>
                  <a:pt x="205257" y="577444"/>
                </a:lnTo>
                <a:lnTo>
                  <a:pt x="156704" y="572295"/>
                </a:lnTo>
                <a:lnTo>
                  <a:pt x="122399" y="309582"/>
                </a:lnTo>
                <a:lnTo>
                  <a:pt x="120722" y="306197"/>
                </a:lnTo>
                <a:lnTo>
                  <a:pt x="70131" y="292861"/>
                </a:lnTo>
                <a:lnTo>
                  <a:pt x="15737" y="289349"/>
                </a:lnTo>
                <a:lnTo>
                  <a:pt x="0" y="289182"/>
                </a:lnTo>
                <a:lnTo>
                  <a:pt x="20308" y="288903"/>
                </a:lnTo>
                <a:lnTo>
                  <a:pt x="73705" y="285071"/>
                </a:lnTo>
                <a:lnTo>
                  <a:pt x="117250" y="274657"/>
                </a:lnTo>
                <a:lnTo>
                  <a:pt x="122399" y="20232"/>
                </a:lnTo>
                <a:lnTo>
                  <a:pt x="159823" y="5550"/>
                </a:lnTo>
                <a:lnTo>
                  <a:pt x="209558" y="691"/>
                </a:lnTo>
                <a:lnTo>
                  <a:pt x="22906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53899" y="384749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891200" y="477013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32624" y="977425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369925" y="1069688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41799" y="1300374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779100" y="1392637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446175" y="2238574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83475" y="2330838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885075" y="1708674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022375" y="1800937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54699" y="2238574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92000" y="2330838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27625" y="2238574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164925" y="2330838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34463" y="4655747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171763" y="4748010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2700" y="472612"/>
            <a:ext cx="4877101" cy="4492733"/>
          </a:xfrm>
          <a:custGeom>
            <a:avLst/>
            <a:gdLst/>
            <a:ahLst/>
            <a:cxnLst/>
            <a:rect l="l" t="t" r="r" b="b"/>
            <a:pathLst>
              <a:path w="5121899" h="4670887">
                <a:moveTo>
                  <a:pt x="0" y="0"/>
                </a:moveTo>
                <a:lnTo>
                  <a:pt x="5121899" y="0"/>
                </a:lnTo>
                <a:lnTo>
                  <a:pt x="5121899" y="4670887"/>
                </a:lnTo>
                <a:lnTo>
                  <a:pt x="0" y="46708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050" name="Picture 2" descr="\\win4.ad.dcs.gla.ac.uk\it13\homes\2111156s\Downloads\Rated_Courses_after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2701" y="497846"/>
            <a:ext cx="4877100" cy="446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74650" y="-58738"/>
            <a:ext cx="8083550" cy="10223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 smtClean="0">
                <a:latin typeface="Arial"/>
                <a:cs typeface="Arial"/>
              </a:rPr>
              <a:t>Wireframes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15" dirty="0" smtClean="0">
                <a:latin typeface="Arial"/>
                <a:cs typeface="Arial"/>
              </a:rPr>
              <a:t>(2/3)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1400" y="1569224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38700" y="1661488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5924" y="1569224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93225" y="1661488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6875" y="1811049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84175" y="1903313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7750" y="1753837"/>
            <a:ext cx="2085339" cy="5219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7505" indent="-345440">
              <a:lnSpc>
                <a:spcPct val="100000"/>
              </a:lnSpc>
              <a:buFont typeface="Arial"/>
              <a:buAutoNum type="arabicPeriod"/>
              <a:tabLst>
                <a:tab pos="357505" algn="l"/>
              </a:tabLst>
            </a:pPr>
            <a:r>
              <a:rPr sz="1100" spc="-5" dirty="0" smtClean="0">
                <a:latin typeface="Arial"/>
                <a:cs typeface="Arial"/>
              </a:rPr>
              <a:t>filters for refining the results</a:t>
            </a:r>
            <a:endParaRPr sz="1100">
              <a:latin typeface="Arial"/>
              <a:cs typeface="Arial"/>
            </a:endParaRPr>
          </a:p>
          <a:p>
            <a:pPr marL="357505" indent="-345440"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  <a:tabLst>
                <a:tab pos="357505" algn="l"/>
              </a:tabLst>
            </a:pPr>
            <a:r>
              <a:rPr sz="1100" spc="-5" dirty="0" smtClean="0">
                <a:latin typeface="Arial"/>
                <a:cs typeface="Arial"/>
              </a:rPr>
              <a:t>sorting buttons</a:t>
            </a:r>
            <a:endParaRPr sz="1100">
              <a:latin typeface="Arial"/>
              <a:cs typeface="Arial"/>
            </a:endParaRPr>
          </a:p>
          <a:p>
            <a:pPr marL="357505" indent="-345440"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  <a:tabLst>
                <a:tab pos="357505" algn="l"/>
              </a:tabLst>
            </a:pPr>
            <a:r>
              <a:rPr sz="1100" spc="-5" dirty="0" smtClean="0">
                <a:latin typeface="Arial"/>
                <a:cs typeface="Arial"/>
              </a:rPr>
              <a:t>results table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7750" y="4150281"/>
            <a:ext cx="2233295" cy="6972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065" marR="128905">
              <a:lnSpc>
                <a:spcPct val="102299"/>
              </a:lnSpc>
              <a:tabLst>
                <a:tab pos="357505" algn="l"/>
              </a:tabLst>
            </a:pP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7799" y="477274"/>
            <a:ext cx="4948201" cy="4666224"/>
          </a:xfrm>
          <a:custGeom>
            <a:avLst/>
            <a:gdLst/>
            <a:ahLst/>
            <a:cxnLst/>
            <a:rect l="l" t="t" r="r" b="b"/>
            <a:pathLst>
              <a:path w="5111700" h="4666224">
                <a:moveTo>
                  <a:pt x="0" y="0"/>
                </a:moveTo>
                <a:lnTo>
                  <a:pt x="5111700" y="0"/>
                </a:lnTo>
                <a:lnTo>
                  <a:pt x="5111700" y="4666224"/>
                </a:lnTo>
                <a:lnTo>
                  <a:pt x="0" y="46662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074" name="Picture 2" descr="\\win4.ad.dcs.gla.ac.uk\it13\homes\2111156s\Downloads\course_after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7799" y="477274"/>
            <a:ext cx="4948201" cy="453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27050" y="-58738"/>
            <a:ext cx="8083550" cy="10223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 smtClean="0">
                <a:latin typeface="Arial"/>
                <a:cs typeface="Arial"/>
              </a:rPr>
              <a:t>Wireframes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15" dirty="0" smtClean="0">
                <a:latin typeface="Arial"/>
                <a:cs typeface="Arial"/>
              </a:rPr>
              <a:t>(3/3)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29474" y="1456975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66775" y="1549237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12725" y="1456975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50025" y="1549237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97750" y="2129175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35050" y="2221438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90575" y="2614324"/>
            <a:ext cx="438899" cy="408299"/>
          </a:xfrm>
          <a:custGeom>
            <a:avLst/>
            <a:gdLst/>
            <a:ahLst/>
            <a:cxnLst/>
            <a:rect l="l" t="t" r="r" b="b"/>
            <a:pathLst>
              <a:path w="438899" h="408299">
                <a:moveTo>
                  <a:pt x="0" y="204149"/>
                </a:moveTo>
                <a:lnTo>
                  <a:pt x="727" y="187406"/>
                </a:lnTo>
                <a:lnTo>
                  <a:pt x="2872" y="171035"/>
                </a:lnTo>
                <a:lnTo>
                  <a:pt x="17245" y="124685"/>
                </a:lnTo>
                <a:lnTo>
                  <a:pt x="42341" y="83581"/>
                </a:lnTo>
                <a:lnTo>
                  <a:pt x="76634" y="49142"/>
                </a:lnTo>
                <a:lnTo>
                  <a:pt x="118600" y="22786"/>
                </a:lnTo>
                <a:lnTo>
                  <a:pt x="166713" y="5933"/>
                </a:lnTo>
                <a:lnTo>
                  <a:pt x="219449" y="0"/>
                </a:lnTo>
                <a:lnTo>
                  <a:pt x="272186" y="5933"/>
                </a:lnTo>
                <a:lnTo>
                  <a:pt x="320299" y="22786"/>
                </a:lnTo>
                <a:lnTo>
                  <a:pt x="362265" y="49142"/>
                </a:lnTo>
                <a:lnTo>
                  <a:pt x="396558" y="83581"/>
                </a:lnTo>
                <a:lnTo>
                  <a:pt x="421654" y="124685"/>
                </a:lnTo>
                <a:lnTo>
                  <a:pt x="436027" y="171035"/>
                </a:lnTo>
                <a:lnTo>
                  <a:pt x="438899" y="204149"/>
                </a:lnTo>
                <a:lnTo>
                  <a:pt x="432522" y="253209"/>
                </a:lnTo>
                <a:lnTo>
                  <a:pt x="414405" y="297968"/>
                </a:lnTo>
                <a:lnTo>
                  <a:pt x="386074" y="337008"/>
                </a:lnTo>
                <a:lnTo>
                  <a:pt x="349054" y="368910"/>
                </a:lnTo>
                <a:lnTo>
                  <a:pt x="304869" y="392256"/>
                </a:lnTo>
                <a:lnTo>
                  <a:pt x="255045" y="405628"/>
                </a:lnTo>
                <a:lnTo>
                  <a:pt x="219449" y="408299"/>
                </a:lnTo>
                <a:lnTo>
                  <a:pt x="166713" y="402366"/>
                </a:lnTo>
                <a:lnTo>
                  <a:pt x="118600" y="385513"/>
                </a:lnTo>
                <a:lnTo>
                  <a:pt x="76634" y="359157"/>
                </a:lnTo>
                <a:lnTo>
                  <a:pt x="42341" y="324718"/>
                </a:lnTo>
                <a:lnTo>
                  <a:pt x="17245" y="283614"/>
                </a:lnTo>
                <a:lnTo>
                  <a:pt x="2872" y="237264"/>
                </a:lnTo>
                <a:lnTo>
                  <a:pt x="727" y="220893"/>
                </a:lnTo>
                <a:lnTo>
                  <a:pt x="0" y="20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27875" y="2706587"/>
            <a:ext cx="12446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3550" y="1758612"/>
            <a:ext cx="1721485" cy="3505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7505" indent="-345440">
              <a:lnSpc>
                <a:spcPct val="100000"/>
              </a:lnSpc>
              <a:buFont typeface="Arial"/>
              <a:buAutoNum type="arabicPeriod"/>
              <a:tabLst>
                <a:tab pos="357505" algn="l"/>
              </a:tabLst>
            </a:pPr>
            <a:r>
              <a:rPr sz="1100" dirty="0" smtClean="0">
                <a:latin typeface="Arial"/>
                <a:cs typeface="Arial"/>
              </a:rPr>
              <a:t>course</a:t>
            </a:r>
            <a:r>
              <a:rPr sz="1100" spc="-5" dirty="0" smtClean="0">
                <a:latin typeface="Arial"/>
                <a:cs typeface="Arial"/>
              </a:rPr>
              <a:t> details</a:t>
            </a:r>
            <a:endParaRPr sz="1100" dirty="0">
              <a:latin typeface="Arial"/>
              <a:cs typeface="Arial"/>
            </a:endParaRPr>
          </a:p>
          <a:p>
            <a:pPr marL="357505" indent="-345440">
              <a:lnSpc>
                <a:spcPct val="100000"/>
              </a:lnSpc>
              <a:spcBef>
                <a:spcPts val="30"/>
              </a:spcBef>
              <a:buFont typeface="Arial"/>
              <a:buAutoNum type="arabicPeriod"/>
              <a:tabLst>
                <a:tab pos="357505" algn="l"/>
              </a:tabLst>
            </a:pPr>
            <a:r>
              <a:rPr sz="1100" dirty="0" smtClean="0">
                <a:latin typeface="Arial"/>
                <a:cs typeface="Arial"/>
              </a:rPr>
              <a:t>average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0" dirty="0" smtClean="0">
                <a:latin typeface="Arial"/>
                <a:cs typeface="Arial"/>
              </a:rPr>
              <a:t>course</a:t>
            </a:r>
            <a:r>
              <a:rPr sz="1100" spc="-5" dirty="0" smtClean="0">
                <a:latin typeface="Arial"/>
                <a:cs typeface="Arial"/>
              </a:rPr>
              <a:t> rating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73550" y="2272962"/>
            <a:ext cx="190690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57505" algn="l"/>
              </a:tabLst>
            </a:pPr>
            <a:r>
              <a:rPr sz="1100" spc="-5" dirty="0" smtClean="0">
                <a:latin typeface="Arial"/>
                <a:cs typeface="Arial"/>
              </a:rPr>
              <a:t>3.	button to rate this </a:t>
            </a:r>
            <a:r>
              <a:rPr sz="1100" spc="0" dirty="0" smtClean="0">
                <a:latin typeface="Arial"/>
                <a:cs typeface="Arial"/>
              </a:rPr>
              <a:t>course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3550" y="2615862"/>
            <a:ext cx="147256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57505" algn="l"/>
              </a:tabLst>
            </a:pPr>
            <a:r>
              <a:rPr sz="1100" spc="-5" dirty="0" smtClean="0">
                <a:latin typeface="Arial"/>
                <a:cs typeface="Arial"/>
              </a:rPr>
              <a:t>4.	</a:t>
            </a:r>
            <a:r>
              <a:rPr sz="1100" spc="-10" dirty="0" smtClean="0">
                <a:latin typeface="Arial"/>
                <a:cs typeface="Arial"/>
              </a:rPr>
              <a:t>posted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10" dirty="0" smtClean="0">
                <a:latin typeface="Arial"/>
                <a:cs typeface="Arial"/>
              </a:rPr>
              <a:t>comments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73550" y="3983606"/>
            <a:ext cx="1961514" cy="6972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065" marR="12700">
              <a:lnSpc>
                <a:spcPct val="102299"/>
              </a:lnSpc>
              <a:tabLst>
                <a:tab pos="357505" algn="l"/>
              </a:tabLst>
            </a:pP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417068" y="226567"/>
            <a:ext cx="6022975" cy="5264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4213860" algn="l"/>
              </a:tabLst>
            </a:pPr>
            <a:r>
              <a:rPr sz="3400" b="1" spc="90" dirty="0" smtClean="0">
                <a:solidFill>
                  <a:srgbClr val="010101"/>
                </a:solidFill>
                <a:latin typeface="Arial"/>
                <a:cs typeface="Arial"/>
              </a:rPr>
              <a:t>3</a:t>
            </a:r>
            <a:r>
              <a:rPr sz="3400" b="1" spc="45" dirty="0" smtClean="0">
                <a:solidFill>
                  <a:srgbClr val="010101"/>
                </a:solidFill>
                <a:latin typeface="Arial"/>
                <a:cs typeface="Arial"/>
              </a:rPr>
              <a:t>-Tier</a:t>
            </a:r>
            <a:r>
              <a:rPr sz="3400" b="1" spc="25" dirty="0" smtClean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400" b="1" spc="50" dirty="0" smtClean="0">
                <a:solidFill>
                  <a:srgbClr val="010101"/>
                </a:solidFill>
                <a:latin typeface="Arial"/>
                <a:cs typeface="Arial"/>
              </a:rPr>
              <a:t>Architecture	</a:t>
            </a:r>
            <a:r>
              <a:rPr sz="3400" b="1" spc="55" dirty="0" smtClean="0">
                <a:solidFill>
                  <a:srgbClr val="010101"/>
                </a:solidFill>
                <a:latin typeface="Arial"/>
                <a:cs typeface="Arial"/>
              </a:rPr>
              <a:t>Diagram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098" name="Picture 2" descr="\\win4.ad.dcs.gla.ac.uk\it13\homes\2111156s\Downloads\System Architecture including technologies version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067800" cy="239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6"/>
          <p:cNvSpPr txBox="1"/>
          <p:nvPr/>
        </p:nvSpPr>
        <p:spPr>
          <a:xfrm>
            <a:off x="558800" y="110490"/>
            <a:ext cx="6106160" cy="534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4305300" algn="l"/>
              </a:tabLst>
            </a:pPr>
            <a:r>
              <a:rPr sz="3450" b="1" spc="30" dirty="0" smtClean="0">
                <a:latin typeface="Arial"/>
                <a:cs typeface="Arial"/>
              </a:rPr>
              <a:t>Entity-Relationship	</a:t>
            </a:r>
            <a:r>
              <a:rPr sz="3450" b="1" spc="15" dirty="0" smtClean="0">
                <a:latin typeface="Arial"/>
                <a:cs typeface="Arial"/>
              </a:rPr>
              <a:t>Diagram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5122" name="Picture 2" descr="\\win4.ad.dcs.gla.ac.uk\it13\homes\2111156s\Downloads\er_diagram_4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13529"/>
            <a:ext cx="6192685" cy="45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450850" y="-58738"/>
            <a:ext cx="8083550" cy="1022351"/>
          </a:xfrm>
          <a:prstGeom prst="rect">
            <a:avLst/>
          </a:prstGeom>
        </p:spPr>
        <p:txBody>
          <a:bodyPr vert="horz" wrap="square" lIns="0" tIns="15450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 smtClean="0">
                <a:latin typeface="Arial"/>
                <a:cs typeface="Arial"/>
              </a:rPr>
              <a:t>Stand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5" dirty="0" smtClean="0">
                <a:latin typeface="Arial"/>
                <a:cs typeface="Arial"/>
              </a:rPr>
              <a:t>Out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0" dirty="0" smtClean="0">
                <a:latin typeface="Arial"/>
                <a:cs typeface="Arial"/>
              </a:rPr>
              <a:t>Features/Functionality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600" y="1241298"/>
            <a:ext cx="7167245" cy="25196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89255" marR="12700" indent="-377190">
              <a:lnSpc>
                <a:spcPts val="1650"/>
              </a:lnSpc>
              <a:buFont typeface="Arial"/>
              <a:buAutoNum type="arabicPeriod"/>
              <a:tabLst>
                <a:tab pos="389255" algn="l"/>
              </a:tabLst>
            </a:pPr>
            <a:r>
              <a:rPr sz="1400" spc="-10" dirty="0" smtClean="0">
                <a:latin typeface="Arial"/>
                <a:cs typeface="Arial"/>
              </a:rPr>
              <a:t>The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ratings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are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close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to</a:t>
            </a:r>
            <a:r>
              <a:rPr sz="1400" spc="-5" dirty="0" smtClean="0">
                <a:latin typeface="Arial"/>
                <a:cs typeface="Arial"/>
              </a:rPr>
              <a:t> reality, </a:t>
            </a:r>
            <a:r>
              <a:rPr sz="1400" spc="0" dirty="0" smtClean="0">
                <a:latin typeface="Arial"/>
                <a:cs typeface="Arial"/>
              </a:rPr>
              <a:t>because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only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users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that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provide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verified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university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e- mail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address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are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allowed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to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register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and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eventually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rate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course.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650"/>
              </a:lnSpc>
              <a:buFont typeface="Arial"/>
              <a:buAutoNum type="arabicPeriod"/>
            </a:pPr>
            <a:endParaRPr sz="650"/>
          </a:p>
          <a:p>
            <a:pPr>
              <a:lnSpc>
                <a:spcPts val="1000"/>
              </a:lnSpc>
              <a:buFont typeface="Arial"/>
              <a:buAutoNum type="arabicPeriod"/>
            </a:pPr>
            <a:endParaRPr sz="1000"/>
          </a:p>
          <a:p>
            <a:pPr marL="389255" marR="673735" indent="-377190">
              <a:lnSpc>
                <a:spcPts val="1650"/>
              </a:lnSpc>
              <a:buFont typeface="Arial"/>
              <a:buAutoNum type="arabicPeriod"/>
              <a:tabLst>
                <a:tab pos="389255" algn="l"/>
              </a:tabLst>
            </a:pPr>
            <a:r>
              <a:rPr sz="1400" spc="-10" dirty="0" smtClean="0">
                <a:latin typeface="Arial"/>
                <a:cs typeface="Arial"/>
              </a:rPr>
              <a:t>The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ratings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are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posted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anonymously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and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the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users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do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not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feel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that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they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are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in </a:t>
            </a:r>
            <a:r>
              <a:rPr sz="1400" spc="-10" dirty="0" smtClean="0">
                <a:latin typeface="Arial"/>
                <a:cs typeface="Arial"/>
              </a:rPr>
              <a:t>threatened</a:t>
            </a:r>
            <a:r>
              <a:rPr sz="1400" spc="-5" dirty="0" smtClean="0">
                <a:latin typeface="Arial"/>
                <a:cs typeface="Arial"/>
              </a:rPr>
              <a:t> if </a:t>
            </a:r>
            <a:r>
              <a:rPr sz="1400" spc="-10" dirty="0" smtClean="0">
                <a:latin typeface="Arial"/>
                <a:cs typeface="Arial"/>
              </a:rPr>
              <a:t>they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provide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negative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feedback.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650"/>
              </a:lnSpc>
              <a:buFont typeface="Arial"/>
              <a:buAutoNum type="arabicPeriod"/>
            </a:pPr>
            <a:endParaRPr sz="650"/>
          </a:p>
          <a:p>
            <a:pPr>
              <a:lnSpc>
                <a:spcPts val="1000"/>
              </a:lnSpc>
              <a:buFont typeface="Arial"/>
              <a:buAutoNum type="arabicPeriod"/>
            </a:pPr>
            <a:endParaRPr sz="1000"/>
          </a:p>
          <a:p>
            <a:pPr marL="389255" marR="445770" indent="-377190">
              <a:lnSpc>
                <a:spcPts val="1650"/>
              </a:lnSpc>
              <a:buFont typeface="Arial"/>
              <a:buAutoNum type="arabicPeriod"/>
              <a:tabLst>
                <a:tab pos="389255" algn="l"/>
              </a:tabLst>
            </a:pPr>
            <a:r>
              <a:rPr sz="1400" spc="-10" dirty="0" smtClean="0">
                <a:latin typeface="Arial"/>
                <a:cs typeface="Arial"/>
              </a:rPr>
              <a:t>The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Rate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My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Course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application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provides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friendly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and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easy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to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understand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user </a:t>
            </a:r>
            <a:r>
              <a:rPr sz="1400" spc="-10" dirty="0" smtClean="0">
                <a:latin typeface="Arial"/>
                <a:cs typeface="Arial"/>
              </a:rPr>
              <a:t>interface.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19"/>
              </a:spcBef>
              <a:buFont typeface="Arial"/>
              <a:buAutoNum type="arabicPeriod"/>
            </a:pPr>
            <a:endParaRPr sz="550"/>
          </a:p>
          <a:p>
            <a:pPr>
              <a:lnSpc>
                <a:spcPts val="1000"/>
              </a:lnSpc>
              <a:buFont typeface="Arial"/>
              <a:buAutoNum type="arabicPeriod"/>
            </a:pPr>
            <a:endParaRPr sz="1000"/>
          </a:p>
          <a:p>
            <a:pPr marL="389255" indent="-377190">
              <a:lnSpc>
                <a:spcPct val="100000"/>
              </a:lnSpc>
              <a:buFont typeface="Arial"/>
              <a:buAutoNum type="arabicPeriod"/>
              <a:tabLst>
                <a:tab pos="389255" algn="l"/>
              </a:tabLst>
            </a:pPr>
            <a:r>
              <a:rPr sz="1400" spc="-10" dirty="0" smtClean="0">
                <a:latin typeface="Arial"/>
                <a:cs typeface="Arial"/>
              </a:rPr>
              <a:t>The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feature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for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finding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course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is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quite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simple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and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really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efficient.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19"/>
              </a:spcBef>
              <a:buFont typeface="Arial"/>
              <a:buAutoNum type="arabicPeriod"/>
            </a:pPr>
            <a:endParaRPr sz="600"/>
          </a:p>
          <a:p>
            <a:pPr>
              <a:lnSpc>
                <a:spcPts val="1000"/>
              </a:lnSpc>
              <a:buFont typeface="Arial"/>
              <a:buAutoNum type="arabicPeriod"/>
            </a:pPr>
            <a:endParaRPr sz="1000"/>
          </a:p>
          <a:p>
            <a:pPr marL="389255" indent="-377190">
              <a:lnSpc>
                <a:spcPct val="100000"/>
              </a:lnSpc>
              <a:buFont typeface="Arial"/>
              <a:buAutoNum type="arabicPeriod"/>
              <a:tabLst>
                <a:tab pos="389255" algn="l"/>
              </a:tabLst>
            </a:pPr>
            <a:r>
              <a:rPr sz="1400" spc="-10" dirty="0" smtClean="0">
                <a:latin typeface="Arial"/>
                <a:cs typeface="Arial"/>
              </a:rPr>
              <a:t>The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process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of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rating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course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is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quite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clear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0" dirty="0" smtClean="0">
                <a:latin typeface="Arial"/>
                <a:cs typeface="Arial"/>
              </a:rPr>
              <a:t>and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10" dirty="0" smtClean="0">
                <a:latin typeface="Arial"/>
                <a:cs typeface="Arial"/>
              </a:rPr>
              <a:t>straightforward.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0" y="-58738"/>
            <a:ext cx="8083550" cy="1022351"/>
          </a:xfrm>
          <a:prstGeom prst="rect">
            <a:avLst/>
          </a:prstGeom>
        </p:spPr>
        <p:txBody>
          <a:bodyPr vert="horz" wrap="square" lIns="0" tIns="259203" rIns="0" bIns="0" rtlCol="0">
            <a:noAutofit/>
          </a:bodyPr>
          <a:lstStyle/>
          <a:p>
            <a:pPr marL="1970405">
              <a:lnSpc>
                <a:spcPct val="100000"/>
              </a:lnSpc>
            </a:pPr>
            <a:r>
              <a:rPr sz="3600" b="1" spc="-25" dirty="0" smtClean="0">
                <a:latin typeface="Arial"/>
                <a:cs typeface="Arial"/>
              </a:rPr>
              <a:t>Colossus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0" dirty="0" smtClean="0">
                <a:latin typeface="Arial"/>
                <a:cs typeface="Arial"/>
              </a:rPr>
              <a:t>4.0</a:t>
            </a:r>
            <a:r>
              <a:rPr sz="3600" b="1" spc="-5" dirty="0" smtClean="0">
                <a:latin typeface="Arial"/>
                <a:cs typeface="Arial"/>
              </a:rPr>
              <a:t> </a:t>
            </a:r>
            <a:r>
              <a:rPr sz="3600" b="1" spc="-25" dirty="0" smtClean="0">
                <a:latin typeface="Arial"/>
                <a:cs typeface="Arial"/>
              </a:rPr>
              <a:t>Team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469" y="1728185"/>
            <a:ext cx="1909445" cy="466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000" spc="-20" dirty="0" smtClean="0">
                <a:latin typeface="Arial"/>
                <a:cs typeface="Arial"/>
              </a:rPr>
              <a:t>Thank</a:t>
            </a:r>
            <a:r>
              <a:rPr sz="3000" spc="-5" dirty="0" smtClean="0">
                <a:latin typeface="Arial"/>
                <a:cs typeface="Arial"/>
              </a:rPr>
              <a:t> </a:t>
            </a:r>
            <a:r>
              <a:rPr sz="3000" spc="-15" dirty="0" smtClean="0">
                <a:latin typeface="Arial"/>
                <a:cs typeface="Arial"/>
              </a:rPr>
              <a:t>you!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7132" y="4395185"/>
            <a:ext cx="427990" cy="466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000" dirty="0" smtClean="0">
                <a:latin typeface="Arial"/>
                <a:cs typeface="Arial"/>
              </a:rPr>
              <a:t>s?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4395185"/>
            <a:ext cx="7800340" cy="7486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sz="3000" spc="-15" dirty="0" smtClean="0">
                <a:latin typeface="Arial"/>
                <a:cs typeface="Arial"/>
              </a:rPr>
              <a:t>Question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25" y="3005066"/>
            <a:ext cx="5445125" cy="18084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850"/>
              </a:lnSpc>
            </a:pPr>
            <a:r>
              <a:rPr sz="2400" spc="-15" dirty="0" smtClean="0">
                <a:latin typeface="Arial"/>
                <a:cs typeface="Arial"/>
              </a:rPr>
              <a:t>Constantinos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Charalambous,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2109194C </a:t>
            </a:r>
            <a:r>
              <a:rPr sz="2400" spc="-15" dirty="0" smtClean="0">
                <a:latin typeface="Arial"/>
                <a:cs typeface="Arial"/>
              </a:rPr>
              <a:t>Ektor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Pavlos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Paradeisis,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2107742P</a:t>
            </a:r>
            <a:r>
              <a:rPr sz="2400" spc="-10" dirty="0" smtClean="0">
                <a:latin typeface="Arial"/>
                <a:cs typeface="Arial"/>
              </a:rPr>
              <a:t> Marios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Fantaoutsakis,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2097434F Pantelis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Georgiades,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2103567G Paraskevas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0" dirty="0" smtClean="0">
                <a:latin typeface="Arial"/>
                <a:cs typeface="Arial"/>
              </a:rPr>
              <a:t>Sarris,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2111156S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83299" y="819150"/>
            <a:ext cx="2884274" cy="2884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5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1074</Words>
  <Application>Microsoft Office PowerPoint</Application>
  <PresentationFormat>On-screen Show (16:9)</PresentationFormat>
  <Paragraphs>167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User Personas (1/2)</vt:lpstr>
      <vt:lpstr>Wireframes (1/3)</vt:lpstr>
      <vt:lpstr>Wireframes (2/3)</vt:lpstr>
      <vt:lpstr>Wireframes (3/3)</vt:lpstr>
      <vt:lpstr>Slide 6</vt:lpstr>
      <vt:lpstr>Slide 7</vt:lpstr>
      <vt:lpstr>Stand Out Features/Functionality</vt:lpstr>
      <vt:lpstr>Colossus 4.0 Team</vt:lpstr>
      <vt:lpstr>User Personas (2/2)</vt:lpstr>
      <vt:lpstr>Specification List (MoSCoW Prioritization Technique)</vt:lpstr>
      <vt:lpstr>Specification List (MoSCoW Prioritization Technique)</vt:lpstr>
      <vt:lpstr>User needs matrix</vt:lpstr>
      <vt:lpstr>Site map</vt:lpstr>
      <vt:lpstr>URLs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Paraskevas Sarris</dc:creator>
  <cp:lastModifiedBy>Paris</cp:lastModifiedBy>
  <cp:revision>12</cp:revision>
  <cp:lastPrinted>2014-02-12T12:30:08Z</cp:lastPrinted>
  <dcterms:created xsi:type="dcterms:W3CDTF">2014-02-12T12:06:45Z</dcterms:created>
  <dcterms:modified xsi:type="dcterms:W3CDTF">2014-03-20T18:26:08Z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2014-02-12T00:00:00Z</vt:filetime>
  </property>
  <property fmtid="{D5CDD505-2E9C-101B-9397-08002B2CF9AE}" pid="3" name="LastSaved">
    <vt:filetime>2014-02-12T00:00:00Z</vt:filetime>
  </property>
</Properties>
</file>